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6" r:id="rId3"/>
    <p:sldId id="298" r:id="rId4"/>
    <p:sldId id="305" r:id="rId5"/>
    <p:sldId id="307" r:id="rId6"/>
    <p:sldId id="306" r:id="rId7"/>
    <p:sldId id="308" r:id="rId8"/>
    <p:sldId id="309" r:id="rId9"/>
    <p:sldId id="301" r:id="rId10"/>
    <p:sldId id="310" r:id="rId11"/>
    <p:sldId id="311" r:id="rId12"/>
    <p:sldId id="312" r:id="rId13"/>
    <p:sldId id="313" r:id="rId14"/>
    <p:sldId id="314" r:id="rId15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4600" autoAdjust="0"/>
  </p:normalViewPr>
  <p:slideViewPr>
    <p:cSldViewPr>
      <p:cViewPr varScale="1">
        <p:scale>
          <a:sx n="75" d="100"/>
          <a:sy n="75" d="100"/>
        </p:scale>
        <p:origin x="-12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charset="0"/>
              </a:defRPr>
            </a:lvl1pPr>
          </a:lstStyle>
          <a:p>
            <a:endParaRPr lang="cs-CZ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charset="0"/>
              </a:defRPr>
            </a:lvl1pPr>
          </a:lstStyle>
          <a:p>
            <a:endParaRPr lang="cs-CZ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charset="0"/>
              </a:defRPr>
            </a:lvl1pPr>
          </a:lstStyle>
          <a:p>
            <a:endParaRPr lang="cs-CZ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charset="0"/>
              </a:defRPr>
            </a:lvl1pPr>
          </a:lstStyle>
          <a:p>
            <a:fld id="{5FB73026-34CA-4238-9DD5-797337421EA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515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charset="0"/>
              </a:defRPr>
            </a:lvl1pPr>
          </a:lstStyle>
          <a:p>
            <a:r>
              <a:rPr lang="cs-CZ"/>
              <a:t>*</a:t>
            </a:r>
            <a:endParaRPr lang="cs-CZ" sz="12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charset="0"/>
              </a:defRPr>
            </a:lvl1pPr>
          </a:lstStyle>
          <a:p>
            <a:r>
              <a:rPr lang="cs-CZ"/>
              <a:t>16. 7. 1996</a:t>
            </a:r>
            <a:endParaRPr lang="cs-CZ" sz="120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675" tIns="46840" rIns="93675" bIns="46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charset="0"/>
              </a:defRPr>
            </a:lvl1pPr>
          </a:lstStyle>
          <a:p>
            <a:r>
              <a:rPr lang="cs-CZ"/>
              <a:t>*</a:t>
            </a:r>
            <a:endParaRPr lang="cs-CZ" sz="12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charset="0"/>
              </a:defRPr>
            </a:lvl1pPr>
          </a:lstStyle>
          <a:p>
            <a:r>
              <a:rPr lang="cs-CZ"/>
              <a:t>##</a:t>
            </a:r>
            <a:endParaRPr lang="cs-CZ" sz="1200"/>
          </a:p>
        </p:txBody>
      </p:sp>
    </p:spTree>
    <p:extLst>
      <p:ext uri="{BB962C8B-B14F-4D97-AF65-F5344CB8AC3E}">
        <p14:creationId xmlns:p14="http://schemas.microsoft.com/office/powerpoint/2010/main" val="15684317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cs-CZ"/>
              <a:t>*</a:t>
            </a:r>
            <a:endParaRPr lang="cs-CZ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cs-CZ"/>
              <a:t>16. 7. 1996</a:t>
            </a:r>
            <a:endParaRPr lang="cs-CZ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cs-CZ"/>
              <a:t>*</a:t>
            </a:r>
            <a:endParaRPr lang="cs-CZ" sz="12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cs-CZ"/>
              <a:t>##</a:t>
            </a:r>
            <a:endParaRPr lang="cs-CZ" sz="1200" i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3585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358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D10FC6-B2FC-4C06-AF18-DF813A0FF84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8B3A5-5604-40F4-B019-3E1DDDBD804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E7965D-58FA-4F9B-9036-7EC00D50486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81697B-781B-4636-9FD1-01290AAA344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829CD-FEA8-4C71-BB56-CA580011B6D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C92D9-00AD-4312-8C8A-83136F98F7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AA019-6048-4212-B016-0D1A9C53283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63658E-E55A-4752-8418-0FF5271537E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4C1ADB-E2B0-4FC6-BF99-7D7298D5954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42101-2747-4B4E-9F18-41C1BED2457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A06C4B-1F55-4A3E-9895-3EDC1A44BFE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cs-CZ" sz="2400">
              <a:latin typeface="Tahoma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cs-CZ" sz="2400">
              <a:latin typeface="Tahoma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cs-CZ" sz="2400">
              <a:latin typeface="Tahoma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cs-CZ" sz="2400">
              <a:latin typeface="Tahoma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cs-CZ" sz="2400">
              <a:latin typeface="Tahoma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cs-CZ" sz="2400">
              <a:latin typeface="Tahoma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cs-CZ" sz="2400">
              <a:latin typeface="Tahoma" charset="0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0CA93D01-1C90-4833-A918-A869E9F8D2B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 spd="med">
    <p:wipe dir="d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63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12" Type="http://schemas.openxmlformats.org/officeDocument/2006/relationships/image" Target="../media/image62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openxmlformats.org/officeDocument/2006/relationships/image" Target="../media/image61.png"/><Relationship Id="rId5" Type="http://schemas.openxmlformats.org/officeDocument/2006/relationships/image" Target="../media/image56.png"/><Relationship Id="rId10" Type="http://schemas.openxmlformats.org/officeDocument/2006/relationships/image" Target="../media/image60.png"/><Relationship Id="rId4" Type="http://schemas.openxmlformats.org/officeDocument/2006/relationships/image" Target="../media/image55.png"/><Relationship Id="rId9" Type="http://schemas.openxmlformats.org/officeDocument/2006/relationships/image" Target="../media/image4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5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12" Type="http://schemas.openxmlformats.org/officeDocument/2006/relationships/image" Target="../media/image74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11" Type="http://schemas.openxmlformats.org/officeDocument/2006/relationships/image" Target="../media/image73.png"/><Relationship Id="rId5" Type="http://schemas.openxmlformats.org/officeDocument/2006/relationships/image" Target="../media/image67.png"/><Relationship Id="rId10" Type="http://schemas.openxmlformats.org/officeDocument/2006/relationships/image" Target="../media/image72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13" Type="http://schemas.openxmlformats.org/officeDocument/2006/relationships/image" Target="../media/image85.png"/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12" Type="http://schemas.openxmlformats.org/officeDocument/2006/relationships/image" Target="../media/image84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11" Type="http://schemas.openxmlformats.org/officeDocument/2006/relationships/image" Target="../media/image83.png"/><Relationship Id="rId5" Type="http://schemas.openxmlformats.org/officeDocument/2006/relationships/image" Target="../media/image79.png"/><Relationship Id="rId10" Type="http://schemas.openxmlformats.org/officeDocument/2006/relationships/image" Target="../media/image49.png"/><Relationship Id="rId4" Type="http://schemas.openxmlformats.org/officeDocument/2006/relationships/image" Target="../media/image78.png"/><Relationship Id="rId9" Type="http://schemas.openxmlformats.org/officeDocument/2006/relationships/image" Target="../media/image4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13" Type="http://schemas.openxmlformats.org/officeDocument/2006/relationships/image" Target="../media/image97.png"/><Relationship Id="rId3" Type="http://schemas.openxmlformats.org/officeDocument/2006/relationships/image" Target="../media/image87.png"/><Relationship Id="rId7" Type="http://schemas.openxmlformats.org/officeDocument/2006/relationships/image" Target="../media/image91.png"/><Relationship Id="rId12" Type="http://schemas.openxmlformats.org/officeDocument/2006/relationships/image" Target="../media/image96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11" Type="http://schemas.openxmlformats.org/officeDocument/2006/relationships/image" Target="../media/image95.png"/><Relationship Id="rId5" Type="http://schemas.openxmlformats.org/officeDocument/2006/relationships/image" Target="../media/image89.png"/><Relationship Id="rId10" Type="http://schemas.openxmlformats.org/officeDocument/2006/relationships/image" Target="../media/image94.png"/><Relationship Id="rId4" Type="http://schemas.openxmlformats.org/officeDocument/2006/relationships/image" Target="../media/image88.png"/><Relationship Id="rId9" Type="http://schemas.openxmlformats.org/officeDocument/2006/relationships/image" Target="../media/image9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png"/><Relationship Id="rId13" Type="http://schemas.openxmlformats.org/officeDocument/2006/relationships/image" Target="../media/image109.png"/><Relationship Id="rId3" Type="http://schemas.openxmlformats.org/officeDocument/2006/relationships/image" Target="../media/image99.png"/><Relationship Id="rId7" Type="http://schemas.openxmlformats.org/officeDocument/2006/relationships/image" Target="../media/image103.png"/><Relationship Id="rId12" Type="http://schemas.openxmlformats.org/officeDocument/2006/relationships/image" Target="../media/image108.png"/><Relationship Id="rId2" Type="http://schemas.openxmlformats.org/officeDocument/2006/relationships/image" Target="../media/image9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2.png"/><Relationship Id="rId11" Type="http://schemas.openxmlformats.org/officeDocument/2006/relationships/image" Target="../media/image107.png"/><Relationship Id="rId5" Type="http://schemas.openxmlformats.org/officeDocument/2006/relationships/image" Target="../media/image101.png"/><Relationship Id="rId10" Type="http://schemas.openxmlformats.org/officeDocument/2006/relationships/image" Target="../media/image106.png"/><Relationship Id="rId4" Type="http://schemas.openxmlformats.org/officeDocument/2006/relationships/image" Target="../media/image100.png"/><Relationship Id="rId9" Type="http://schemas.openxmlformats.org/officeDocument/2006/relationships/image" Target="../media/image10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7.png"/><Relationship Id="rId7" Type="http://schemas.openxmlformats.org/officeDocument/2006/relationships/image" Target="../media/image2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7.png"/><Relationship Id="rId7" Type="http://schemas.openxmlformats.org/officeDocument/2006/relationships/image" Target="../media/image3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7.png"/><Relationship Id="rId7" Type="http://schemas.openxmlformats.org/officeDocument/2006/relationships/image" Target="../media/image36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0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Podobnost trojúhelníků</a:t>
            </a:r>
            <a:endParaRPr lang="cs-CZ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Matematika – 9. ročník</a:t>
            </a:r>
            <a:endParaRPr lang="cs-CZ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14313"/>
            <a:ext cx="8260407" cy="1462087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cs-CZ" dirty="0" smtClean="0"/>
              <a:t>Podobnost</a:t>
            </a:r>
            <a:br>
              <a:rPr lang="cs-CZ" dirty="0" smtClean="0"/>
            </a:br>
            <a:r>
              <a:rPr lang="cs-CZ" sz="3200" dirty="0" smtClean="0"/>
              <a:t>Příklad č. 2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0" y="2060848"/>
                <a:ext cx="9144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b="1" dirty="0" smtClean="0"/>
                  <a:t>2) Určete, zda jsou trojúhelníky ABC 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𝑨𝑩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𝟕</m:t>
                    </m:r>
                    <m:r>
                      <a:rPr lang="cs-CZ" sz="2000" b="1" i="1" smtClean="0">
                        <a:latin typeface="Cambria Math"/>
                      </a:rPr>
                      <m:t> </m:t>
                    </m:r>
                    <m:r>
                      <a:rPr lang="cs-CZ" sz="2000" b="1" i="1" smtClean="0">
                        <a:latin typeface="Cambria Math"/>
                      </a:rPr>
                      <m:t>𝒄𝒎</m:t>
                    </m:r>
                    <m:r>
                      <a:rPr lang="cs-CZ" sz="2000" b="1" i="1" smtClean="0">
                        <a:latin typeface="Cambria Math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𝑩𝑪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𝟔</m:t>
                    </m:r>
                    <m:r>
                      <a:rPr lang="cs-CZ" sz="2000" b="1" i="1" smtClean="0">
                        <a:latin typeface="Cambria Math"/>
                      </a:rPr>
                      <m:t> </m:t>
                    </m:r>
                    <m:r>
                      <a:rPr lang="cs-CZ" sz="2000" b="1" i="1" smtClean="0">
                        <a:latin typeface="Cambria Math"/>
                      </a:rPr>
                      <m:t>𝒄𝒎</m:t>
                    </m:r>
                    <m:r>
                      <a:rPr lang="cs-CZ" sz="2000" b="1" i="1" smtClean="0">
                        <a:latin typeface="Cambria Math"/>
                      </a:rPr>
                      <m:t>,</m:t>
                    </m:r>
                  </m:oMath>
                </a14:m>
                <a:r>
                  <a:rPr lang="cs-CZ" sz="2000" b="1" i="1" dirty="0" smtClean="0">
                    <a:latin typeface="Cambria Math"/>
                  </a:rPr>
                  <a:t/>
                </a:r>
                <a:br>
                  <a:rPr lang="cs-CZ" sz="2000" b="1" i="1" dirty="0" smtClean="0">
                    <a:latin typeface="Cambria Math"/>
                  </a:rPr>
                </a:br>
                <a:r>
                  <a:rPr lang="cs-CZ" sz="2000" b="1" i="1" dirty="0" smtClean="0">
                    <a:latin typeface="Cambria Math"/>
                  </a:rPr>
                  <a:t>    </a:t>
                </a:r>
                <a14:m>
                  <m:oMath xmlns:m="http://schemas.openxmlformats.org/officeDocument/2006/math">
                    <m:r>
                      <a:rPr lang="cs-CZ" sz="2000" b="1" i="1" smtClean="0">
                        <a:latin typeface="Cambria Math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∢</m:t>
                        </m:r>
                        <m:r>
                          <a:rPr lang="cs-CZ" sz="2000" b="1" i="1" smtClean="0">
                            <a:latin typeface="Cambria Math"/>
                          </a:rPr>
                          <m:t>𝑨𝑩𝑪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𝟒𝟖</m:t>
                    </m:r>
                    <m:r>
                      <a:rPr lang="cs-CZ" sz="2000" b="1" i="1" smtClean="0">
                        <a:latin typeface="Cambria Math"/>
                      </a:rPr>
                      <m:t>°</m:t>
                    </m:r>
                  </m:oMath>
                </a14:m>
                <a:r>
                  <a:rPr lang="cs-CZ" sz="2000" b="1" dirty="0" smtClean="0"/>
                  <a:t>) a MNO </a:t>
                </a:r>
                <a:r>
                  <a:rPr lang="cs-CZ" sz="2000" b="1" dirty="0"/>
                  <a:t>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𝑴𝑵</m:t>
                        </m:r>
                      </m:e>
                    </m:d>
                    <m:r>
                      <a:rPr lang="cs-CZ" sz="2000" b="1" i="1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𝟏𝟎</m:t>
                    </m:r>
                    <m:r>
                      <a:rPr lang="cs-CZ" sz="2000" b="1" i="1" smtClean="0">
                        <a:latin typeface="Cambria Math"/>
                      </a:rPr>
                      <m:t>,</m:t>
                    </m:r>
                    <m:r>
                      <a:rPr lang="cs-CZ" sz="2000" b="1" i="1" smtClean="0">
                        <a:latin typeface="Cambria Math"/>
                      </a:rPr>
                      <m:t>𝟓</m:t>
                    </m:r>
                    <m:r>
                      <a:rPr lang="cs-CZ" sz="2000" b="1" i="1">
                        <a:latin typeface="Cambria Math"/>
                      </a:rPr>
                      <m:t> </m:t>
                    </m:r>
                    <m:r>
                      <a:rPr lang="cs-CZ" sz="2000" b="1" i="1">
                        <a:latin typeface="Cambria Math"/>
                      </a:rPr>
                      <m:t>𝒄𝒎</m:t>
                    </m:r>
                    <m:r>
                      <a:rPr lang="cs-CZ" sz="2000" b="1" i="1">
                        <a:latin typeface="Cambria Math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𝑵𝑶</m:t>
                        </m:r>
                      </m:e>
                    </m:d>
                    <m:r>
                      <a:rPr lang="cs-CZ" sz="2000" b="1" i="1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𝟗</m:t>
                    </m:r>
                    <m:r>
                      <a:rPr lang="cs-CZ" sz="2000" b="1" i="1">
                        <a:latin typeface="Cambria Math"/>
                      </a:rPr>
                      <m:t> </m:t>
                    </m:r>
                    <m:r>
                      <a:rPr lang="cs-CZ" sz="2000" b="1" i="1">
                        <a:latin typeface="Cambria Math"/>
                      </a:rPr>
                      <m:t>𝒄𝒎</m:t>
                    </m:r>
                    <m:r>
                      <a:rPr lang="cs-CZ" sz="2000" b="1" i="1" smtClean="0">
                        <a:latin typeface="Cambria Math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>
                            <a:latin typeface="Cambria Math"/>
                          </a:rPr>
                          <m:t>∢</m:t>
                        </m:r>
                        <m:r>
                          <a:rPr lang="cs-CZ" sz="2000" b="1" i="1" smtClean="0">
                            <a:latin typeface="Cambria Math"/>
                          </a:rPr>
                          <m:t>𝑴𝑵𝑶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𝟒𝟖</m:t>
                    </m:r>
                    <m:r>
                      <a:rPr lang="cs-CZ" sz="2000" b="1" i="1" smtClean="0">
                        <a:latin typeface="Cambria Math"/>
                      </a:rPr>
                      <m:t>°</m:t>
                    </m:r>
                  </m:oMath>
                </a14:m>
                <a:r>
                  <a:rPr lang="cs-CZ" sz="2000" b="1" dirty="0"/>
                  <a:t>)</a:t>
                </a:r>
                <a:r>
                  <a:rPr lang="cs-CZ" sz="2000" b="1" dirty="0" smtClean="0"/>
                  <a:t> </a:t>
                </a:r>
                <a:br>
                  <a:rPr lang="cs-CZ" sz="2000" b="1" dirty="0" smtClean="0"/>
                </a:br>
                <a:r>
                  <a:rPr lang="cs-CZ" sz="2000" b="1" dirty="0" smtClean="0"/>
                  <a:t>    </a:t>
                </a:r>
                <a:r>
                  <a:rPr lang="cs-CZ" sz="2000" b="1" u="sng" dirty="0" smtClean="0"/>
                  <a:t>podobné a pokud ano, podobnost zapište a určete poměr podobnosti.</a:t>
                </a:r>
                <a:endParaRPr lang="cs-CZ" sz="2000" b="1" u="sng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060848"/>
                <a:ext cx="9144000" cy="1015663"/>
              </a:xfrm>
              <a:prstGeom prst="rect">
                <a:avLst/>
              </a:prstGeom>
              <a:blipFill rotWithShape="1">
                <a:blip r:embed="rId2"/>
                <a:stretch>
                  <a:fillRect l="-667" t="-2395" b="-101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238834" y="4219812"/>
                <a:ext cx="3537734" cy="728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/>
                        </a:rPr>
                        <m:t>𝒌</m:t>
                      </m:r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cs-CZ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/>
                                </a:rPr>
                                <m:t>𝑴𝑵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/>
                                </a:rPr>
                                <m:t>𝑨𝑩</m:t>
                              </m:r>
                            </m:e>
                          </m:d>
                        </m:den>
                      </m:f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</a:rPr>
                            <m:t>𝟏𝟎</m:t>
                          </m:r>
                          <m:r>
                            <a:rPr lang="cs-CZ" sz="2000" b="1" i="1" smtClean="0">
                              <a:latin typeface="Cambria Math"/>
                            </a:rPr>
                            <m:t>,</m:t>
                          </m:r>
                          <m:r>
                            <a:rPr lang="cs-CZ" sz="2000" b="1" i="1" smtClean="0"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</a:rPr>
                            <m:t>𝟕</m:t>
                          </m:r>
                        </m:den>
                      </m:f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834" y="4219812"/>
                <a:ext cx="3537734" cy="7286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4676449" y="5631401"/>
                <a:ext cx="14797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𝒌</m:t>
                      </m:r>
                      <m:r>
                        <a:rPr lang="cs-CZ" sz="24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=</m:t>
                      </m:r>
                      <m:r>
                        <a:rPr lang="cs-CZ" sz="24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cs-CZ" sz="24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r>
                        <a:rPr lang="cs-CZ" sz="24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cs-CZ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449" y="5631401"/>
                <a:ext cx="1479727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3739576" y="4991312"/>
                <a:ext cx="3174866" cy="64633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𝐀𝐁𝐂</m:t>
                      </m:r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~∆</m:t>
                      </m:r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𝐌𝐍𝐎</m:t>
                      </m:r>
                    </m:oMath>
                  </m:oMathPara>
                </a14:m>
                <a:endParaRPr lang="cs-CZ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576" y="4991312"/>
                <a:ext cx="3174866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6350"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251520" y="4959750"/>
                <a:ext cx="3537734" cy="738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/>
                        </a:rPr>
                        <m:t>𝒌</m:t>
                      </m:r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cs-CZ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/>
                                </a:rPr>
                                <m:t>𝑵𝑶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/>
                                </a:rPr>
                                <m:t>𝑩𝑪</m:t>
                              </m:r>
                            </m:e>
                          </m:d>
                        </m:den>
                      </m:f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</a:rPr>
                            <m:t>𝟗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</a:rPr>
                            <m:t>𝟔</m:t>
                          </m:r>
                        </m:den>
                      </m:f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59750"/>
                <a:ext cx="3537734" cy="73834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Přímá spojnice 7"/>
          <p:cNvCxnSpPr/>
          <p:nvPr/>
        </p:nvCxnSpPr>
        <p:spPr bwMode="auto">
          <a:xfrm>
            <a:off x="313329" y="4133881"/>
            <a:ext cx="3388743" cy="0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467544" y="5683062"/>
                <a:ext cx="23856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>
                            <a:latin typeface="Cambria Math"/>
                          </a:rPr>
                          <m:t>∢</m:t>
                        </m:r>
                        <m:r>
                          <a:rPr lang="cs-CZ" sz="2000" b="1" i="1">
                            <a:latin typeface="Cambria Math"/>
                          </a:rPr>
                          <m:t>𝑨𝑩𝑪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sz="2000" b="1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>
                            <a:latin typeface="Cambria Math"/>
                          </a:rPr>
                          <m:t>∢</m:t>
                        </m:r>
                        <m:r>
                          <a:rPr lang="cs-CZ" sz="2000" b="1" i="1">
                            <a:latin typeface="Cambria Math"/>
                          </a:rPr>
                          <m:t>𝑴𝑵𝑶</m:t>
                        </m:r>
                      </m:e>
                    </m:d>
                  </m:oMath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683062"/>
                <a:ext cx="2385606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196414" y="3109436"/>
                <a:ext cx="15361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</a:rPr>
                            <m:t>𝑨𝑩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𝟕</m:t>
                      </m:r>
                      <m:r>
                        <a:rPr lang="cs-CZ" b="1" i="1">
                          <a:latin typeface="Cambria Math"/>
                        </a:rPr>
                        <m:t> </m:t>
                      </m:r>
                      <m:r>
                        <a:rPr lang="cs-CZ" b="1" i="1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414" y="3109436"/>
                <a:ext cx="153619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191507" y="3428854"/>
                <a:ext cx="15281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</a:rPr>
                            <m:t>𝑩𝑪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>
                          <a:latin typeface="Cambria Math"/>
                        </a:rPr>
                        <m:t>𝟔</m:t>
                      </m:r>
                      <m:r>
                        <a:rPr lang="cs-CZ" b="1" i="1">
                          <a:latin typeface="Cambria Math"/>
                        </a:rPr>
                        <m:t> </m:t>
                      </m:r>
                      <m:r>
                        <a:rPr lang="cs-CZ" b="1" i="1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07" y="3428854"/>
                <a:ext cx="1528174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191507" y="3764549"/>
                <a:ext cx="16788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</a:rPr>
                            <m:t>∢</m:t>
                          </m:r>
                          <m:r>
                            <a:rPr lang="cs-CZ" b="1" i="1">
                              <a:latin typeface="Cambria Math"/>
                            </a:rPr>
                            <m:t>𝑨𝑩𝑪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𝟒𝟖</m:t>
                      </m:r>
                      <m:r>
                        <a:rPr lang="cs-CZ" b="1" i="1" smtClean="0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07" y="3764549"/>
                <a:ext cx="1678857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2224336" y="3109436"/>
                <a:ext cx="19641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 smtClean="0">
                              <a:latin typeface="Cambria Math"/>
                            </a:rPr>
                            <m:t>𝑴𝑵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𝟏𝟎</m:t>
                      </m:r>
                      <m:r>
                        <a:rPr lang="cs-CZ" b="1" i="1" smtClean="0">
                          <a:latin typeface="Cambria Math"/>
                        </a:rPr>
                        <m:t>,</m:t>
                      </m:r>
                      <m:r>
                        <a:rPr lang="cs-CZ" b="1" i="1" smtClean="0">
                          <a:latin typeface="Cambria Math"/>
                        </a:rPr>
                        <m:t>𝟓</m:t>
                      </m:r>
                      <m:r>
                        <a:rPr lang="cs-CZ" b="1" i="1">
                          <a:latin typeface="Cambria Math"/>
                        </a:rPr>
                        <m:t> </m:t>
                      </m:r>
                      <m:r>
                        <a:rPr lang="cs-CZ" b="1" i="1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4336" y="3109436"/>
                <a:ext cx="1964192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2234104" y="3428854"/>
                <a:ext cx="15602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 smtClean="0">
                              <a:latin typeface="Cambria Math"/>
                            </a:rPr>
                            <m:t>𝑵𝑶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𝟗</m:t>
                      </m:r>
                      <m:r>
                        <a:rPr lang="cs-CZ" b="1" i="1">
                          <a:latin typeface="Cambria Math"/>
                        </a:rPr>
                        <m:t> </m:t>
                      </m:r>
                      <m:r>
                        <a:rPr lang="cs-CZ" b="1" i="1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4104" y="3428854"/>
                <a:ext cx="1560235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2243722" y="3764549"/>
                <a:ext cx="17686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</a:rPr>
                            <m:t>∢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𝑴𝑵𝑶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𝟒</m:t>
                      </m:r>
                      <m:r>
                        <a:rPr lang="cs-CZ" b="1" i="1">
                          <a:latin typeface="Cambria Math"/>
                        </a:rPr>
                        <m:t>𝟖</m:t>
                      </m:r>
                      <m:r>
                        <a:rPr lang="cs-CZ" b="1" i="1" smtClean="0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722" y="3764549"/>
                <a:ext cx="1768625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Přímá spojnice se šipkou 12"/>
          <p:cNvCxnSpPr/>
          <p:nvPr/>
        </p:nvCxnSpPr>
        <p:spPr bwMode="auto">
          <a:xfrm>
            <a:off x="1804612" y="3356992"/>
            <a:ext cx="4631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Přímá spojnice se šipkou 19"/>
          <p:cNvCxnSpPr/>
          <p:nvPr/>
        </p:nvCxnSpPr>
        <p:spPr bwMode="auto">
          <a:xfrm>
            <a:off x="1804612" y="3645024"/>
            <a:ext cx="4631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Přímá spojnice se šipkou 20"/>
          <p:cNvCxnSpPr/>
          <p:nvPr/>
        </p:nvCxnSpPr>
        <p:spPr bwMode="auto">
          <a:xfrm>
            <a:off x="1804612" y="4005064"/>
            <a:ext cx="4631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Přímá spojnice 21"/>
          <p:cNvCxnSpPr/>
          <p:nvPr/>
        </p:nvCxnSpPr>
        <p:spPr bwMode="auto">
          <a:xfrm>
            <a:off x="196414" y="6083172"/>
            <a:ext cx="3388743" cy="0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2745138" y="3918535"/>
            <a:ext cx="10441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0" dirty="0" smtClean="0"/>
              <a:t>}</a:t>
            </a:r>
            <a:endParaRPr lang="cs-CZ" sz="14000" dirty="0"/>
          </a:p>
        </p:txBody>
      </p:sp>
    </p:spTree>
    <p:extLst>
      <p:ext uri="{BB962C8B-B14F-4D97-AF65-F5344CB8AC3E}">
        <p14:creationId xmlns:p14="http://schemas.microsoft.com/office/powerpoint/2010/main" val="135207173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6" grpId="0"/>
      <p:bldP spid="31" grpId="0"/>
      <p:bldP spid="37" grpId="0"/>
      <p:bldP spid="25" grpId="0"/>
      <p:bldP spid="11" grpId="0"/>
      <p:bldP spid="2" grpId="0"/>
      <p:bldP spid="3" grpId="0"/>
      <p:bldP spid="4" grpId="0"/>
      <p:bldP spid="6" grpId="0"/>
      <p:bldP spid="9" grpId="0"/>
      <p:bldP spid="10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14313"/>
            <a:ext cx="8260407" cy="1462087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cs-CZ" dirty="0" smtClean="0"/>
              <a:t>Podobnost</a:t>
            </a:r>
            <a:br>
              <a:rPr lang="cs-CZ" dirty="0" smtClean="0"/>
            </a:br>
            <a:r>
              <a:rPr lang="cs-CZ" sz="3200" dirty="0" smtClean="0"/>
              <a:t>Příklad č. 3</a:t>
            </a:r>
            <a:endParaRPr lang="cs-CZ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/>
              <p:cNvSpPr txBox="1"/>
              <p:nvPr/>
            </p:nvSpPr>
            <p:spPr>
              <a:xfrm>
                <a:off x="0" y="2060848"/>
                <a:ext cx="9144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b="1" dirty="0" smtClean="0"/>
                  <a:t>3) </a:t>
                </a:r>
                <a:r>
                  <a:rPr lang="cs-CZ" sz="2000" b="1" dirty="0" smtClean="0"/>
                  <a:t>Určete, zda jsou trojúhelníky ABC 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𝑨𝑩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𝟔</m:t>
                    </m:r>
                    <m:r>
                      <a:rPr lang="cs-CZ" sz="2000" b="1" i="1" smtClean="0">
                        <a:latin typeface="Cambria Math"/>
                      </a:rPr>
                      <m:t> </m:t>
                    </m:r>
                    <m:r>
                      <a:rPr lang="cs-CZ" sz="2000" b="1" i="1" smtClean="0">
                        <a:latin typeface="Cambria Math"/>
                      </a:rPr>
                      <m:t>𝒄𝒎</m:t>
                    </m:r>
                    <m:r>
                      <a:rPr lang="cs-CZ" sz="2000" b="1" i="1" smtClean="0">
                        <a:latin typeface="Cambria Math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>
                            <a:latin typeface="Cambria Math"/>
                          </a:rPr>
                          <m:t>∢</m:t>
                        </m:r>
                        <m:r>
                          <a:rPr lang="cs-CZ" sz="2000" b="1" i="1" smtClean="0">
                            <a:latin typeface="Cambria Math"/>
                          </a:rPr>
                          <m:t>𝑩𝑨𝑪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𝟔𝟒</m:t>
                    </m:r>
                    <m:r>
                      <a:rPr lang="cs-CZ" sz="2000" b="1" i="1" smtClean="0">
                        <a:latin typeface="Cambria Math"/>
                      </a:rPr>
                      <m:t>°,</m:t>
                    </m:r>
                  </m:oMath>
                </a14:m>
                <a:r>
                  <a:rPr lang="cs-CZ" sz="2000" b="1" i="1" dirty="0" smtClean="0">
                    <a:latin typeface="Cambria Math"/>
                  </a:rPr>
                  <a:t/>
                </a:r>
                <a:br>
                  <a:rPr lang="cs-CZ" sz="2000" b="1" i="1" dirty="0" smtClean="0">
                    <a:latin typeface="Cambria Math"/>
                  </a:rPr>
                </a:br>
                <a:r>
                  <a:rPr lang="cs-CZ" sz="2000" b="1" i="1" dirty="0" smtClean="0">
                    <a:latin typeface="Cambria Math"/>
                  </a:rPr>
                  <a:t>    </a:t>
                </a:r>
                <a14:m>
                  <m:oMath xmlns:m="http://schemas.openxmlformats.org/officeDocument/2006/math">
                    <m:r>
                      <a:rPr lang="cs-CZ" sz="2000" b="1" i="1" smtClean="0">
                        <a:latin typeface="Cambria Math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∢</m:t>
                        </m:r>
                        <m:r>
                          <a:rPr lang="cs-CZ" sz="2000" b="1" i="1" smtClean="0">
                            <a:latin typeface="Cambria Math"/>
                          </a:rPr>
                          <m:t>𝑨𝑩𝑪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𝟖𝟐</m:t>
                    </m:r>
                    <m:r>
                      <a:rPr lang="cs-CZ" sz="2000" b="1" i="1" smtClean="0">
                        <a:latin typeface="Cambria Math"/>
                      </a:rPr>
                      <m:t>°</m:t>
                    </m:r>
                  </m:oMath>
                </a14:m>
                <a:r>
                  <a:rPr lang="cs-CZ" sz="2000" b="1" dirty="0" smtClean="0"/>
                  <a:t>) a XYZ </a:t>
                </a:r>
                <a:r>
                  <a:rPr lang="cs-CZ" sz="2000" b="1" dirty="0"/>
                  <a:t>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𝑿𝒀</m:t>
                        </m:r>
                      </m:e>
                    </m:d>
                    <m:r>
                      <a:rPr lang="cs-CZ" sz="2000" b="1" i="1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𝟏𝟏</m:t>
                    </m:r>
                    <m:r>
                      <a:rPr lang="cs-CZ" sz="2000" b="1" i="1">
                        <a:latin typeface="Cambria Math"/>
                      </a:rPr>
                      <m:t> </m:t>
                    </m:r>
                    <m:r>
                      <a:rPr lang="cs-CZ" sz="2000" b="1" i="1">
                        <a:latin typeface="Cambria Math"/>
                      </a:rPr>
                      <m:t>𝒄𝒎</m:t>
                    </m:r>
                    <m:r>
                      <a:rPr lang="cs-CZ" sz="2000" b="1" i="1">
                        <a:latin typeface="Cambria Math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>
                            <a:latin typeface="Cambria Math"/>
                          </a:rPr>
                          <m:t>∢</m:t>
                        </m:r>
                        <m:r>
                          <a:rPr lang="cs-CZ" sz="2000" b="1" i="1" smtClean="0">
                            <a:latin typeface="Cambria Math"/>
                          </a:rPr>
                          <m:t>𝒁𝑿𝒀</m:t>
                        </m:r>
                      </m:e>
                    </m:d>
                    <m:r>
                      <a:rPr lang="cs-CZ" sz="2000" b="1" i="1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𝟔𝟒</m:t>
                    </m:r>
                    <m:r>
                      <a:rPr lang="cs-CZ" sz="2000" b="1" i="1" smtClean="0">
                        <a:latin typeface="Cambria Math"/>
                      </a:rPr>
                      <m:t>°,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>
                            <a:latin typeface="Cambria Math"/>
                          </a:rPr>
                          <m:t>∢</m:t>
                        </m:r>
                        <m:r>
                          <a:rPr lang="cs-CZ" sz="2000" b="1" i="1" smtClean="0">
                            <a:latin typeface="Cambria Math"/>
                          </a:rPr>
                          <m:t>𝑿𝒀𝒁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𝟖𝟐</m:t>
                    </m:r>
                    <m:r>
                      <a:rPr lang="cs-CZ" sz="2000" b="1" i="1" smtClean="0">
                        <a:latin typeface="Cambria Math"/>
                      </a:rPr>
                      <m:t>°</m:t>
                    </m:r>
                  </m:oMath>
                </a14:m>
                <a:r>
                  <a:rPr lang="cs-CZ" sz="2000" b="1" dirty="0"/>
                  <a:t>)</a:t>
                </a:r>
                <a:r>
                  <a:rPr lang="cs-CZ" sz="2000" b="1" dirty="0" smtClean="0"/>
                  <a:t> </a:t>
                </a:r>
                <a:br>
                  <a:rPr lang="cs-CZ" sz="2000" b="1" dirty="0" smtClean="0"/>
                </a:br>
                <a:r>
                  <a:rPr lang="cs-CZ" sz="2000" b="1" dirty="0" smtClean="0"/>
                  <a:t>    </a:t>
                </a:r>
                <a:r>
                  <a:rPr lang="cs-CZ" sz="2000" b="1" u="sng" dirty="0" smtClean="0"/>
                  <a:t>podobné a pokud ano, podobnost zapište a určete poměr podobnosti.</a:t>
                </a:r>
                <a:endParaRPr lang="cs-CZ" sz="2000" b="1" u="sng" dirty="0"/>
              </a:p>
            </p:txBody>
          </p:sp>
        </mc:Choice>
        <mc:Fallback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060848"/>
                <a:ext cx="9144000" cy="1015663"/>
              </a:xfrm>
              <a:prstGeom prst="rect">
                <a:avLst/>
              </a:prstGeom>
              <a:blipFill rotWithShape="1">
                <a:blip r:embed="rId2"/>
                <a:stretch>
                  <a:fillRect l="-667" t="-2395" b="-101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238834" y="4219812"/>
                <a:ext cx="3537734" cy="728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/>
                        </a:rPr>
                        <m:t>𝒌</m:t>
                      </m:r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cs-CZ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/>
                                </a:rPr>
                                <m:t>𝑿𝒀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/>
                                </a:rPr>
                                <m:t>𝑨𝑩</m:t>
                              </m:r>
                            </m:e>
                          </m:d>
                        </m:den>
                      </m:f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</a:rPr>
                            <m:t>𝟏𝟏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834" y="4219812"/>
                <a:ext cx="3537734" cy="7286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4676449" y="5631401"/>
                <a:ext cx="1479727" cy="815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𝒌</m:t>
                      </m:r>
                      <m:r>
                        <a:rPr lang="cs-CZ" sz="24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cs-CZ" sz="24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𝟏𝟏</m:t>
                          </m:r>
                        </m:num>
                        <m:den>
                          <m:r>
                            <a:rPr lang="cs-CZ" sz="24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cs-CZ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449" y="5631401"/>
                <a:ext cx="1479727" cy="81567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3747224" y="4713529"/>
                <a:ext cx="3174866" cy="64633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𝐀𝐁𝐂</m:t>
                      </m:r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~∆</m:t>
                      </m:r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𝐗𝐘𝐙</m:t>
                      </m:r>
                    </m:oMath>
                  </m:oMathPara>
                </a14:m>
                <a:endParaRPr lang="cs-CZ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7224" y="4713529"/>
                <a:ext cx="3174866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6350"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251520" y="4959750"/>
                <a:ext cx="353773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000" b="1" i="1">
                              <a:latin typeface="Cambria Math"/>
                            </a:rPr>
                            <m:t>∢</m:t>
                          </m:r>
                          <m:r>
                            <a:rPr lang="cs-CZ" sz="2000" b="1" i="1">
                              <a:latin typeface="Cambria Math"/>
                            </a:rPr>
                            <m:t>𝑩𝑨𝑪</m:t>
                          </m:r>
                        </m:e>
                      </m:d>
                      <m:r>
                        <a:rPr lang="cs-CZ" sz="2000" b="1" i="1"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cs-CZ" sz="2000" b="1" dirty="0"/>
                        <m:t> 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0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000" b="1" i="1">
                              <a:latin typeface="Cambria Math"/>
                            </a:rPr>
                            <m:t>∢</m:t>
                          </m:r>
                          <m:r>
                            <a:rPr lang="cs-CZ" sz="2000" b="1" i="1" smtClean="0">
                              <a:latin typeface="Cambria Math"/>
                            </a:rPr>
                            <m:t>𝒁𝑿𝒀</m:t>
                          </m:r>
                        </m:e>
                      </m:d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59750"/>
                <a:ext cx="3537734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Přímá spojnice 7"/>
          <p:cNvCxnSpPr/>
          <p:nvPr/>
        </p:nvCxnSpPr>
        <p:spPr bwMode="auto">
          <a:xfrm>
            <a:off x="313329" y="4133881"/>
            <a:ext cx="3388743" cy="0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251520" y="5468285"/>
                <a:ext cx="23856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>
                            <a:latin typeface="Cambria Math"/>
                          </a:rPr>
                          <m:t>∢</m:t>
                        </m:r>
                        <m:r>
                          <a:rPr lang="cs-CZ" sz="2000" b="1" i="1">
                            <a:latin typeface="Cambria Math"/>
                          </a:rPr>
                          <m:t>𝑨𝑩𝑪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sz="2000" b="1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>
                            <a:latin typeface="Cambria Math"/>
                          </a:rPr>
                          <m:t>∢</m:t>
                        </m:r>
                        <m:r>
                          <a:rPr lang="cs-CZ" sz="2000" b="1" i="1" smtClean="0">
                            <a:latin typeface="Cambria Math"/>
                          </a:rPr>
                          <m:t>𝑿𝒀𝒁</m:t>
                        </m:r>
                      </m:e>
                    </m:d>
                  </m:oMath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468285"/>
                <a:ext cx="2385606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196414" y="3109436"/>
                <a:ext cx="15361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</a:rPr>
                            <m:t>𝑨𝑩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𝟔</m:t>
                      </m:r>
                      <m:r>
                        <a:rPr lang="cs-CZ" b="1" i="1">
                          <a:latin typeface="Cambria Math"/>
                        </a:rPr>
                        <m:t> </m:t>
                      </m:r>
                      <m:r>
                        <a:rPr lang="cs-CZ" b="1" i="1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414" y="3109436"/>
                <a:ext cx="153619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191507" y="3428854"/>
                <a:ext cx="162114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∢</m:t>
                        </m:r>
                        <m:r>
                          <a:rPr lang="cs-CZ" b="1" i="1">
                            <a:latin typeface="Cambria Math"/>
                          </a:rPr>
                          <m:t>𝑩𝑨𝑪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𝟔𝟒</m:t>
                    </m:r>
                  </m:oMath>
                </a14:m>
                <a:r>
                  <a:rPr lang="cs-CZ" dirty="0" smtClean="0"/>
                  <a:t>°</a:t>
                </a:r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07" y="3428854"/>
                <a:ext cx="1621149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2256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191507" y="3764549"/>
                <a:ext cx="16788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</a:rPr>
                            <m:t>∢</m:t>
                          </m:r>
                          <m:r>
                            <a:rPr lang="cs-CZ" b="1" i="1">
                              <a:latin typeface="Cambria Math"/>
                            </a:rPr>
                            <m:t>𝑨𝑩𝑪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𝟖𝟐</m:t>
                      </m:r>
                      <m:r>
                        <a:rPr lang="cs-CZ" b="1" i="1" smtClean="0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07" y="3764549"/>
                <a:ext cx="1678858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2224336" y="3109436"/>
                <a:ext cx="16612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 smtClean="0">
                              <a:latin typeface="Cambria Math"/>
                            </a:rPr>
                            <m:t>𝑿𝒀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𝟏𝟏</m:t>
                      </m:r>
                      <m:r>
                        <a:rPr lang="cs-CZ" b="1" i="1">
                          <a:latin typeface="Cambria Math"/>
                        </a:rPr>
                        <m:t> </m:t>
                      </m:r>
                      <m:r>
                        <a:rPr lang="cs-CZ" b="1" i="1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4336" y="3109436"/>
                <a:ext cx="1661224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2234104" y="3428854"/>
                <a:ext cx="160992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∢</m:t>
                        </m:r>
                        <m:r>
                          <a:rPr lang="cs-CZ" b="1" i="1" smtClean="0">
                            <a:latin typeface="Cambria Math"/>
                          </a:rPr>
                          <m:t>𝒁𝑿𝒀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𝟔𝟒</m:t>
                    </m:r>
                  </m:oMath>
                </a14:m>
                <a:r>
                  <a:rPr lang="cs-CZ" dirty="0" smtClean="0"/>
                  <a:t>°</a:t>
                </a:r>
                <a:endParaRPr lang="cs-CZ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4104" y="3428854"/>
                <a:ext cx="1609928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197" r="-188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2195736" y="3764549"/>
                <a:ext cx="16676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</a:rPr>
                            <m:t>∢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𝑿𝒀𝒁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𝟖𝟐</m:t>
                      </m:r>
                      <m:r>
                        <a:rPr lang="cs-CZ" b="1" i="1" smtClean="0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3764549"/>
                <a:ext cx="1667636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Přímá spojnice se šipkou 12"/>
          <p:cNvCxnSpPr/>
          <p:nvPr/>
        </p:nvCxnSpPr>
        <p:spPr bwMode="auto">
          <a:xfrm>
            <a:off x="1804612" y="3356992"/>
            <a:ext cx="4631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Přímá spojnice se šipkou 19"/>
          <p:cNvCxnSpPr/>
          <p:nvPr/>
        </p:nvCxnSpPr>
        <p:spPr bwMode="auto">
          <a:xfrm>
            <a:off x="1804612" y="3645024"/>
            <a:ext cx="4631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Přímá spojnice se šipkou 20"/>
          <p:cNvCxnSpPr/>
          <p:nvPr/>
        </p:nvCxnSpPr>
        <p:spPr bwMode="auto">
          <a:xfrm>
            <a:off x="1804612" y="4005064"/>
            <a:ext cx="4631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Přímá spojnice 21"/>
          <p:cNvCxnSpPr/>
          <p:nvPr/>
        </p:nvCxnSpPr>
        <p:spPr bwMode="auto">
          <a:xfrm>
            <a:off x="190858" y="5868395"/>
            <a:ext cx="3388743" cy="0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2745138" y="3918535"/>
            <a:ext cx="10441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0" dirty="0" smtClean="0"/>
              <a:t>}</a:t>
            </a:r>
            <a:endParaRPr lang="cs-CZ" sz="12000" dirty="0"/>
          </a:p>
        </p:txBody>
      </p:sp>
    </p:spTree>
    <p:extLst>
      <p:ext uri="{BB962C8B-B14F-4D97-AF65-F5344CB8AC3E}">
        <p14:creationId xmlns:p14="http://schemas.microsoft.com/office/powerpoint/2010/main" val="67337495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6" grpId="0"/>
      <p:bldP spid="31" grpId="0"/>
      <p:bldP spid="37" grpId="0"/>
      <p:bldP spid="25" grpId="0"/>
      <p:bldP spid="11" grpId="0"/>
      <p:bldP spid="2" grpId="0"/>
      <p:bldP spid="3" grpId="0"/>
      <p:bldP spid="4" grpId="0"/>
      <p:bldP spid="6" grpId="0"/>
      <p:bldP spid="9" grpId="0"/>
      <p:bldP spid="10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14313"/>
            <a:ext cx="8260407" cy="1462087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cs-CZ" dirty="0" smtClean="0"/>
              <a:t>Podobnost</a:t>
            </a:r>
            <a:br>
              <a:rPr lang="cs-CZ" dirty="0" smtClean="0"/>
            </a:br>
            <a:r>
              <a:rPr lang="cs-CZ" sz="3200" dirty="0" smtClean="0"/>
              <a:t>Příklad č. 4</a:t>
            </a:r>
            <a:endParaRPr lang="cs-CZ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/>
              <p:cNvSpPr txBox="1"/>
              <p:nvPr/>
            </p:nvSpPr>
            <p:spPr>
              <a:xfrm>
                <a:off x="0" y="2060848"/>
                <a:ext cx="9144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b="1" dirty="0" smtClean="0"/>
                  <a:t>4) </a:t>
                </a:r>
                <a:r>
                  <a:rPr lang="cs-CZ" sz="2000" b="1" dirty="0" smtClean="0"/>
                  <a:t>Určete, zda jsou trojúhelníky ABC 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𝑨𝑩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𝟖</m:t>
                    </m:r>
                    <m:r>
                      <a:rPr lang="cs-CZ" sz="2000" b="1" i="1" smtClean="0">
                        <a:latin typeface="Cambria Math"/>
                      </a:rPr>
                      <m:t> </m:t>
                    </m:r>
                    <m:r>
                      <a:rPr lang="cs-CZ" sz="2000" b="1" i="1" smtClean="0">
                        <a:latin typeface="Cambria Math"/>
                      </a:rPr>
                      <m:t>𝒄𝒎</m:t>
                    </m:r>
                    <m:r>
                      <a:rPr lang="cs-CZ" sz="2000" b="1" i="1" smtClean="0">
                        <a:latin typeface="Cambria Math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𝑩𝑪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𝟔</m:t>
                    </m:r>
                    <m:r>
                      <a:rPr lang="cs-CZ" sz="2000" b="1" i="1" smtClean="0">
                        <a:latin typeface="Cambria Math"/>
                      </a:rPr>
                      <m:t> </m:t>
                    </m:r>
                    <m:r>
                      <a:rPr lang="cs-CZ" sz="2000" b="1" i="1" smtClean="0">
                        <a:latin typeface="Cambria Math"/>
                      </a:rPr>
                      <m:t>𝒄𝒎</m:t>
                    </m:r>
                    <m:r>
                      <a:rPr lang="cs-CZ" sz="2000" b="1" i="1" smtClean="0">
                        <a:latin typeface="Cambria Math"/>
                      </a:rPr>
                      <m:t>,</m:t>
                    </m:r>
                  </m:oMath>
                </a14:m>
                <a:r>
                  <a:rPr lang="cs-CZ" sz="2000" b="1" i="1" dirty="0" smtClean="0">
                    <a:latin typeface="Cambria Math"/>
                  </a:rPr>
                  <a:t/>
                </a:r>
                <a:br>
                  <a:rPr lang="cs-CZ" sz="2000" b="1" i="1" dirty="0" smtClean="0">
                    <a:latin typeface="Cambria Math"/>
                  </a:rPr>
                </a:br>
                <a:r>
                  <a:rPr lang="cs-CZ" sz="2000" b="1" i="1" dirty="0" smtClean="0">
                    <a:latin typeface="Cambria Math"/>
                  </a:rPr>
                  <a:t>    </a:t>
                </a:r>
                <a14:m>
                  <m:oMath xmlns:m="http://schemas.openxmlformats.org/officeDocument/2006/math">
                    <m:r>
                      <a:rPr lang="cs-CZ" sz="2000" b="1" i="1" smtClean="0">
                        <a:latin typeface="Cambria Math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𝑨𝑪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𝟏𝟐</m:t>
                    </m:r>
                    <m:r>
                      <a:rPr lang="cs-CZ" sz="2000" b="1" i="1" smtClean="0">
                        <a:latin typeface="Cambria Math"/>
                      </a:rPr>
                      <m:t>𝒄𝒎</m:t>
                    </m:r>
                  </m:oMath>
                </a14:m>
                <a:r>
                  <a:rPr lang="cs-CZ" sz="2000" b="1" dirty="0" smtClean="0"/>
                  <a:t>) a DEF </a:t>
                </a:r>
                <a:r>
                  <a:rPr lang="cs-CZ" sz="2000" b="1" dirty="0"/>
                  <a:t>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𝑫𝑬</m:t>
                        </m:r>
                      </m:e>
                    </m:d>
                    <m:r>
                      <a:rPr lang="cs-CZ" sz="2000" b="1" i="1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𝟒</m:t>
                    </m:r>
                    <m:r>
                      <a:rPr lang="cs-CZ" sz="2000" b="1" i="1" smtClean="0">
                        <a:latin typeface="Cambria Math"/>
                      </a:rPr>
                      <m:t>,</m:t>
                    </m:r>
                    <m:r>
                      <a:rPr lang="cs-CZ" sz="2000" b="1" i="1" smtClean="0">
                        <a:latin typeface="Cambria Math"/>
                      </a:rPr>
                      <m:t>𝟓</m:t>
                    </m:r>
                    <m:r>
                      <a:rPr lang="cs-CZ" sz="2000" b="1" i="1">
                        <a:latin typeface="Cambria Math"/>
                      </a:rPr>
                      <m:t> </m:t>
                    </m:r>
                    <m:r>
                      <a:rPr lang="cs-CZ" sz="2000" b="1" i="1">
                        <a:latin typeface="Cambria Math"/>
                      </a:rPr>
                      <m:t>𝒄𝒎</m:t>
                    </m:r>
                    <m:r>
                      <a:rPr lang="cs-CZ" sz="2000" b="1" i="1">
                        <a:latin typeface="Cambria Math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𝑬𝑭</m:t>
                        </m:r>
                      </m:e>
                    </m:d>
                    <m:r>
                      <a:rPr lang="cs-CZ" sz="2000" b="1" i="1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𝟗</m:t>
                    </m:r>
                    <m:r>
                      <a:rPr lang="cs-CZ" sz="2000" b="1" i="1">
                        <a:latin typeface="Cambria Math"/>
                      </a:rPr>
                      <m:t> </m:t>
                    </m:r>
                    <m:r>
                      <a:rPr lang="cs-CZ" sz="2000" b="1" i="1">
                        <a:latin typeface="Cambria Math"/>
                      </a:rPr>
                      <m:t>𝒄𝒎</m:t>
                    </m:r>
                    <m:r>
                      <a:rPr lang="cs-CZ" sz="2000" b="1" i="1" smtClean="0">
                        <a:latin typeface="Cambria Math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𝑫𝑭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𝟔</m:t>
                    </m:r>
                    <m:r>
                      <a:rPr lang="cs-CZ" sz="2000" b="1" i="1" smtClean="0">
                        <a:latin typeface="Cambria Math"/>
                      </a:rPr>
                      <m:t> </m:t>
                    </m:r>
                    <m:r>
                      <a:rPr lang="cs-CZ" sz="2000" b="1" i="1" smtClean="0">
                        <a:latin typeface="Cambria Math"/>
                      </a:rPr>
                      <m:t>𝒄𝒎</m:t>
                    </m:r>
                  </m:oMath>
                </a14:m>
                <a:r>
                  <a:rPr lang="cs-CZ" sz="2000" b="1" dirty="0"/>
                  <a:t>)</a:t>
                </a:r>
                <a:r>
                  <a:rPr lang="cs-CZ" sz="2000" b="1" dirty="0" smtClean="0"/>
                  <a:t> podobné </a:t>
                </a:r>
                <a:br>
                  <a:rPr lang="cs-CZ" sz="2000" b="1" dirty="0" smtClean="0"/>
                </a:br>
                <a:r>
                  <a:rPr lang="cs-CZ" sz="2000" b="1" dirty="0" smtClean="0"/>
                  <a:t>    </a:t>
                </a:r>
                <a:r>
                  <a:rPr lang="cs-CZ" sz="2000" b="1" u="sng" dirty="0" smtClean="0"/>
                  <a:t>a pokud ano, podobnost zapište a určete poměr podobnosti.	</a:t>
                </a:r>
                <a:endParaRPr lang="cs-CZ" sz="2000" b="1" u="sng" dirty="0"/>
              </a:p>
            </p:txBody>
          </p:sp>
        </mc:Choice>
        <mc:Fallback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060848"/>
                <a:ext cx="9144000" cy="1015663"/>
              </a:xfrm>
              <a:prstGeom prst="rect">
                <a:avLst/>
              </a:prstGeom>
              <a:blipFill rotWithShape="1">
                <a:blip r:embed="rId2"/>
                <a:stretch>
                  <a:fillRect l="-667" t="-2395" b="-101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238834" y="4219812"/>
                <a:ext cx="3537734" cy="728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/>
                        </a:rPr>
                        <m:t>𝒌</m:t>
                      </m:r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cs-CZ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/>
                                </a:rPr>
                                <m:t>𝑭𝑫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/>
                                </a:rPr>
                                <m:t>𝑨𝑩</m:t>
                              </m:r>
                            </m:e>
                          </m:d>
                        </m:den>
                      </m:f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</a:rPr>
                            <m:t>𝟔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</a:rPr>
                            <m:t>𝟖</m:t>
                          </m:r>
                        </m:den>
                      </m:f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834" y="4219812"/>
                <a:ext cx="3537734" cy="7286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4676449" y="5631401"/>
                <a:ext cx="1301119" cy="783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𝒌</m:t>
                      </m:r>
                      <m:r>
                        <a:rPr lang="cs-CZ" sz="24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= </m:t>
                      </m:r>
                      <m:f>
                        <m:fPr>
                          <m:ctrlPr>
                            <a:rPr lang="cs-CZ" sz="24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cs-CZ" sz="24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cs-CZ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449" y="5631401"/>
                <a:ext cx="1301119" cy="7838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3739576" y="4991312"/>
                <a:ext cx="3174866" cy="64633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𝐀𝐁𝐂</m:t>
                      </m:r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~∆</m:t>
                      </m:r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𝐅𝐃𝐄</m:t>
                      </m:r>
                    </m:oMath>
                  </m:oMathPara>
                </a14:m>
                <a:endParaRPr lang="cs-CZ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576" y="4991312"/>
                <a:ext cx="3174866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6350"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251520" y="4959750"/>
                <a:ext cx="3537734" cy="728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/>
                        </a:rPr>
                        <m:t>𝒌</m:t>
                      </m:r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cs-CZ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/>
                                </a:rPr>
                                <m:t>𝑫𝑬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/>
                                </a:rPr>
                                <m:t>𝑩𝑪</m:t>
                              </m:r>
                            </m:e>
                          </m:d>
                        </m:den>
                      </m:f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</a:rPr>
                            <m:t>𝟒</m:t>
                          </m:r>
                          <m:r>
                            <a:rPr lang="cs-CZ" sz="2000" b="1" i="1" smtClean="0">
                              <a:latin typeface="Cambria Math"/>
                            </a:rPr>
                            <m:t>,</m:t>
                          </m:r>
                          <m:r>
                            <a:rPr lang="cs-CZ" sz="2000" b="1" i="1" smtClean="0"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</a:rPr>
                            <m:t>𝟔</m:t>
                          </m:r>
                        </m:den>
                      </m:f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59750"/>
                <a:ext cx="3537734" cy="72866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Přímá spojnice 7"/>
          <p:cNvCxnSpPr/>
          <p:nvPr/>
        </p:nvCxnSpPr>
        <p:spPr bwMode="auto">
          <a:xfrm>
            <a:off x="313329" y="4133881"/>
            <a:ext cx="3388743" cy="0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242178" y="5683062"/>
                <a:ext cx="3537734" cy="728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/>
                        </a:rPr>
                        <m:t>𝒌</m:t>
                      </m:r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cs-CZ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/>
                                </a:rPr>
                                <m:t>𝑬𝑭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/>
                                </a:rPr>
                                <m:t>𝑪𝑨</m:t>
                              </m:r>
                            </m:e>
                          </m:d>
                        </m:den>
                      </m:f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</a:rPr>
                            <m:t>𝟗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</a:rPr>
                            <m:t>𝟏𝟐</m:t>
                          </m:r>
                        </m:den>
                      </m:f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78" y="5683062"/>
                <a:ext cx="3537734" cy="72866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196414" y="3109436"/>
                <a:ext cx="15361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</a:rPr>
                            <m:t>𝑨𝑩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𝟖</m:t>
                      </m:r>
                      <m:r>
                        <a:rPr lang="cs-CZ" b="1" i="1">
                          <a:latin typeface="Cambria Math"/>
                        </a:rPr>
                        <m:t> </m:t>
                      </m:r>
                      <m:r>
                        <a:rPr lang="cs-CZ" b="1" i="1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414" y="3109436"/>
                <a:ext cx="153619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191507" y="3428854"/>
                <a:ext cx="15281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</a:rPr>
                            <m:t>𝑩𝑪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>
                          <a:latin typeface="Cambria Math"/>
                        </a:rPr>
                        <m:t>𝟔</m:t>
                      </m:r>
                      <m:r>
                        <a:rPr lang="cs-CZ" b="1" i="1">
                          <a:latin typeface="Cambria Math"/>
                        </a:rPr>
                        <m:t> </m:t>
                      </m:r>
                      <m:r>
                        <a:rPr lang="cs-CZ" b="1" i="1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07" y="3428854"/>
                <a:ext cx="1528174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191507" y="3764549"/>
                <a:ext cx="16003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 smtClean="0">
                              <a:latin typeface="Cambria Math"/>
                            </a:rPr>
                            <m:t>𝑪𝑨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>
                          <a:latin typeface="Cambria Math"/>
                        </a:rPr>
                        <m:t>𝟏𝟐</m:t>
                      </m:r>
                      <m:r>
                        <a:rPr lang="cs-CZ" b="1" i="1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07" y="3764549"/>
                <a:ext cx="160031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2224336" y="3109436"/>
                <a:ext cx="17654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 smtClean="0">
                              <a:latin typeface="Cambria Math"/>
                            </a:rPr>
                            <m:t>𝑫𝑬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𝟒</m:t>
                      </m:r>
                      <m:r>
                        <a:rPr lang="cs-CZ" b="1" i="1" smtClean="0">
                          <a:latin typeface="Cambria Math"/>
                        </a:rPr>
                        <m:t>,</m:t>
                      </m:r>
                      <m:r>
                        <a:rPr lang="cs-CZ" b="1" i="1" smtClean="0">
                          <a:latin typeface="Cambria Math"/>
                        </a:rPr>
                        <m:t>𝟓</m:t>
                      </m:r>
                      <m:r>
                        <a:rPr lang="cs-CZ" b="1" i="1">
                          <a:latin typeface="Cambria Math"/>
                        </a:rPr>
                        <m:t> </m:t>
                      </m:r>
                      <m:r>
                        <a:rPr lang="cs-CZ" b="1" i="1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4336" y="3109436"/>
                <a:ext cx="176542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2234104" y="3428854"/>
                <a:ext cx="15153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 smtClean="0">
                              <a:latin typeface="Cambria Math"/>
                            </a:rPr>
                            <m:t>𝑬𝑭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𝟗</m:t>
                      </m:r>
                      <m:r>
                        <a:rPr lang="cs-CZ" b="1" i="1">
                          <a:latin typeface="Cambria Math"/>
                        </a:rPr>
                        <m:t> </m:t>
                      </m:r>
                      <m:r>
                        <a:rPr lang="cs-CZ" b="1" i="1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4104" y="3428854"/>
                <a:ext cx="1515351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2243722" y="3764549"/>
                <a:ext cx="15377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 smtClean="0">
                              <a:latin typeface="Cambria Math"/>
                            </a:rPr>
                            <m:t>𝑭𝑫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𝟔</m:t>
                      </m:r>
                      <m:r>
                        <a:rPr lang="cs-CZ" b="1" i="1">
                          <a:latin typeface="Cambria Math"/>
                        </a:rPr>
                        <m:t> </m:t>
                      </m:r>
                      <m:r>
                        <a:rPr lang="cs-CZ" b="1" i="1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722" y="3764549"/>
                <a:ext cx="1537793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Přímá spojnice se šipkou 12"/>
          <p:cNvCxnSpPr>
            <a:endCxn id="10" idx="1"/>
          </p:cNvCxnSpPr>
          <p:nvPr/>
        </p:nvCxnSpPr>
        <p:spPr bwMode="auto">
          <a:xfrm>
            <a:off x="1732604" y="3395160"/>
            <a:ext cx="511118" cy="55405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Přímá spojnice se šipkou 19"/>
          <p:cNvCxnSpPr/>
          <p:nvPr/>
        </p:nvCxnSpPr>
        <p:spPr bwMode="auto">
          <a:xfrm flipV="1">
            <a:off x="1732604" y="3294102"/>
            <a:ext cx="607148" cy="35092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Přímá spojnice se šipkou 20"/>
          <p:cNvCxnSpPr/>
          <p:nvPr/>
        </p:nvCxnSpPr>
        <p:spPr bwMode="auto">
          <a:xfrm flipV="1">
            <a:off x="1804612" y="3672187"/>
            <a:ext cx="535140" cy="27702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Přímá spojnice 21"/>
          <p:cNvCxnSpPr/>
          <p:nvPr/>
        </p:nvCxnSpPr>
        <p:spPr bwMode="auto">
          <a:xfrm>
            <a:off x="191507" y="6411723"/>
            <a:ext cx="3388743" cy="0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2657956" y="3804009"/>
            <a:ext cx="10441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0" dirty="0" smtClean="0"/>
              <a:t>}</a:t>
            </a:r>
            <a:endParaRPr lang="cs-CZ" sz="16000" dirty="0"/>
          </a:p>
        </p:txBody>
      </p:sp>
    </p:spTree>
    <p:extLst>
      <p:ext uri="{BB962C8B-B14F-4D97-AF65-F5344CB8AC3E}">
        <p14:creationId xmlns:p14="http://schemas.microsoft.com/office/powerpoint/2010/main" val="197984880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6" grpId="0"/>
      <p:bldP spid="31" grpId="0"/>
      <p:bldP spid="37" grpId="0"/>
      <p:bldP spid="25" grpId="0"/>
      <p:bldP spid="11" grpId="0"/>
      <p:bldP spid="2" grpId="0"/>
      <p:bldP spid="3" grpId="0"/>
      <p:bldP spid="4" grpId="0"/>
      <p:bldP spid="6" grpId="0"/>
      <p:bldP spid="9" grpId="0"/>
      <p:bldP spid="10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14313"/>
            <a:ext cx="8260407" cy="1462087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cs-CZ" dirty="0" smtClean="0"/>
              <a:t>Podobnost</a:t>
            </a:r>
            <a:br>
              <a:rPr lang="cs-CZ" dirty="0" smtClean="0"/>
            </a:br>
            <a:r>
              <a:rPr lang="cs-CZ" sz="3200" dirty="0" smtClean="0"/>
              <a:t>Příklad č. 5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0" y="2060848"/>
                <a:ext cx="9144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b="1" dirty="0" smtClean="0"/>
                  <a:t>5) Určete, zda jsou trojúhelníky ABC 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𝑨𝑩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𝟒𝟐</m:t>
                    </m:r>
                    <m:r>
                      <a:rPr lang="cs-CZ" sz="2000" b="1" i="1" smtClean="0">
                        <a:latin typeface="Cambria Math"/>
                      </a:rPr>
                      <m:t> </m:t>
                    </m:r>
                    <m:r>
                      <a:rPr lang="cs-CZ" sz="2000" b="1" i="1" smtClean="0">
                        <a:latin typeface="Cambria Math"/>
                      </a:rPr>
                      <m:t>𝒎𝒎</m:t>
                    </m:r>
                    <m:r>
                      <a:rPr lang="cs-CZ" sz="2000" b="1" i="1" smtClean="0">
                        <a:latin typeface="Cambria Math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𝑩𝑪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𝟔𝟑</m:t>
                    </m:r>
                    <m:r>
                      <a:rPr lang="cs-CZ" sz="2000" b="1" i="1" smtClean="0">
                        <a:latin typeface="Cambria Math"/>
                      </a:rPr>
                      <m:t> </m:t>
                    </m:r>
                    <m:r>
                      <a:rPr lang="cs-CZ" sz="2000" b="1" i="1" smtClean="0">
                        <a:latin typeface="Cambria Math"/>
                      </a:rPr>
                      <m:t>𝒎𝒎</m:t>
                    </m:r>
                    <m:r>
                      <a:rPr lang="cs-CZ" sz="2000" b="1" i="1" smtClean="0">
                        <a:latin typeface="Cambria Math"/>
                      </a:rPr>
                      <m:t>,</m:t>
                    </m:r>
                  </m:oMath>
                </a14:m>
                <a:r>
                  <a:rPr lang="cs-CZ" sz="2000" b="1" i="1" dirty="0" smtClean="0">
                    <a:latin typeface="Cambria Math"/>
                  </a:rPr>
                  <a:t/>
                </a:r>
                <a:br>
                  <a:rPr lang="cs-CZ" sz="2000" b="1" i="1" dirty="0" smtClean="0">
                    <a:latin typeface="Cambria Math"/>
                  </a:rPr>
                </a:br>
                <a:r>
                  <a:rPr lang="cs-CZ" sz="2000" b="1" i="1" dirty="0" smtClean="0">
                    <a:latin typeface="Cambria Math"/>
                  </a:rPr>
                  <a:t>    </a:t>
                </a:r>
                <a14:m>
                  <m:oMath xmlns:m="http://schemas.openxmlformats.org/officeDocument/2006/math">
                    <m:r>
                      <a:rPr lang="cs-CZ" sz="2000" b="1" i="1" smtClean="0">
                        <a:latin typeface="Cambria Math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∢</m:t>
                        </m:r>
                        <m:r>
                          <a:rPr lang="cs-CZ" sz="2000" b="1" i="1" smtClean="0">
                            <a:latin typeface="Cambria Math"/>
                          </a:rPr>
                          <m:t>𝑨𝑩𝑪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𝟕𝟖</m:t>
                    </m:r>
                    <m:r>
                      <a:rPr lang="cs-CZ" sz="2000" b="1" i="1" smtClean="0">
                        <a:latin typeface="Cambria Math"/>
                      </a:rPr>
                      <m:t>°</m:t>
                    </m:r>
                  </m:oMath>
                </a14:m>
                <a:r>
                  <a:rPr lang="cs-CZ" sz="2000" b="1" dirty="0" smtClean="0"/>
                  <a:t>) a GHI </a:t>
                </a:r>
                <a:r>
                  <a:rPr lang="cs-CZ" sz="2000" b="1" dirty="0"/>
                  <a:t>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𝑮𝑯</m:t>
                        </m:r>
                      </m:e>
                    </m:d>
                    <m:r>
                      <a:rPr lang="cs-CZ" sz="2000" b="1" i="1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𝟒</m:t>
                    </m:r>
                    <m:r>
                      <a:rPr lang="cs-CZ" sz="2000" b="1" i="1" smtClean="0">
                        <a:latin typeface="Cambria Math"/>
                      </a:rPr>
                      <m:t>,</m:t>
                    </m:r>
                    <m:r>
                      <a:rPr lang="cs-CZ" sz="2000" b="1" i="1" smtClean="0">
                        <a:latin typeface="Cambria Math"/>
                      </a:rPr>
                      <m:t>𝟓</m:t>
                    </m:r>
                    <m:r>
                      <a:rPr lang="cs-CZ" sz="2000" b="1" i="1">
                        <a:latin typeface="Cambria Math"/>
                      </a:rPr>
                      <m:t> </m:t>
                    </m:r>
                    <m:r>
                      <a:rPr lang="cs-CZ" sz="2000" b="1" i="1">
                        <a:latin typeface="Cambria Math"/>
                      </a:rPr>
                      <m:t>𝒄𝒎</m:t>
                    </m:r>
                    <m:r>
                      <a:rPr lang="cs-CZ" sz="2000" b="1" i="1">
                        <a:latin typeface="Cambria Math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𝑰𝑮</m:t>
                        </m:r>
                      </m:e>
                    </m:d>
                    <m:r>
                      <a:rPr lang="cs-CZ" sz="2000" b="1" i="1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𝟑</m:t>
                    </m:r>
                    <m:r>
                      <a:rPr lang="cs-CZ" sz="2000" b="1" i="1">
                        <a:latin typeface="Cambria Math"/>
                      </a:rPr>
                      <m:t> </m:t>
                    </m:r>
                    <m:r>
                      <a:rPr lang="cs-CZ" sz="2000" b="1" i="1">
                        <a:latin typeface="Cambria Math"/>
                      </a:rPr>
                      <m:t>𝒄𝒎</m:t>
                    </m:r>
                    <m:r>
                      <a:rPr lang="cs-CZ" sz="2000" b="1" i="1" smtClean="0">
                        <a:latin typeface="Cambria Math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>
                            <a:latin typeface="Cambria Math"/>
                          </a:rPr>
                          <m:t>∢</m:t>
                        </m:r>
                        <m:r>
                          <a:rPr lang="cs-CZ" sz="2000" b="1" i="1" smtClean="0">
                            <a:latin typeface="Cambria Math"/>
                          </a:rPr>
                          <m:t>𝑮𝑯𝑰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𝟕𝟖</m:t>
                    </m:r>
                    <m:r>
                      <a:rPr lang="cs-CZ" sz="2000" b="1" i="1" smtClean="0">
                        <a:latin typeface="Cambria Math"/>
                      </a:rPr>
                      <m:t>°</m:t>
                    </m:r>
                  </m:oMath>
                </a14:m>
                <a:r>
                  <a:rPr lang="cs-CZ" sz="2000" b="1" dirty="0"/>
                  <a:t>)</a:t>
                </a:r>
                <a:r>
                  <a:rPr lang="cs-CZ" sz="2000" b="1" dirty="0" smtClean="0"/>
                  <a:t> </a:t>
                </a:r>
                <a:br>
                  <a:rPr lang="cs-CZ" sz="2000" b="1" dirty="0" smtClean="0"/>
                </a:br>
                <a:r>
                  <a:rPr lang="cs-CZ" sz="2000" b="1" dirty="0" smtClean="0"/>
                  <a:t>    </a:t>
                </a:r>
                <a:r>
                  <a:rPr lang="cs-CZ" sz="2000" b="1" u="sng" dirty="0" smtClean="0"/>
                  <a:t>podobné a pokud ano, podobnost zapište a určete poměr podobnosti.</a:t>
                </a:r>
                <a:endParaRPr lang="cs-CZ" sz="2000" b="1" u="sng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060848"/>
                <a:ext cx="9144000" cy="1015663"/>
              </a:xfrm>
              <a:prstGeom prst="rect">
                <a:avLst/>
              </a:prstGeom>
              <a:blipFill rotWithShape="1">
                <a:blip r:embed="rId2"/>
                <a:stretch>
                  <a:fillRect l="-667" t="-2395" b="-101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ovéPole 45"/>
              <p:cNvSpPr txBox="1"/>
              <p:nvPr/>
            </p:nvSpPr>
            <p:spPr>
              <a:xfrm>
                <a:off x="238834" y="4219812"/>
                <a:ext cx="3537734" cy="728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/>
                        </a:rPr>
                        <m:t>𝒌</m:t>
                      </m:r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cs-CZ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/>
                                </a:rPr>
                                <m:t>𝑰</m:t>
                              </m:r>
                              <m:r>
                                <a:rPr lang="cs-CZ" sz="2000" b="1" i="1" smtClean="0">
                                  <a:latin typeface="Cambria Math"/>
                                </a:rPr>
                                <m:t>𝑮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/>
                                </a:rPr>
                                <m:t>𝑨𝑩</m:t>
                              </m:r>
                            </m:e>
                          </m:d>
                        </m:den>
                      </m:f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</a:rPr>
                            <m:t>𝟑𝟎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</a:rPr>
                            <m:t>𝟒𝟐</m:t>
                          </m:r>
                        </m:den>
                      </m:f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cs-CZ" sz="2000" b="1" dirty="0"/>
              </a:p>
            </p:txBody>
          </p:sp>
        </mc:Choice>
        <mc:Fallback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834" y="4219812"/>
                <a:ext cx="3537734" cy="7286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7092280" y="4784488"/>
                <a:ext cx="1479727" cy="815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𝒌</m:t>
                      </m:r>
                      <m:r>
                        <a:rPr lang="cs-CZ" sz="24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cs-CZ" sz="24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cs-CZ" sz="24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cs-CZ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4784488"/>
                <a:ext cx="1479727" cy="81567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3739576" y="4869160"/>
                <a:ext cx="3174866" cy="64633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𝐀𝐁𝐂</m:t>
                      </m:r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~∆</m:t>
                      </m:r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𝐈𝐆𝐇</m:t>
                      </m:r>
                    </m:oMath>
                  </m:oMathPara>
                </a14:m>
                <a:endParaRPr lang="cs-CZ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576" y="4869160"/>
                <a:ext cx="3174866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6350"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ovéPole 24"/>
              <p:cNvSpPr txBox="1"/>
              <p:nvPr/>
            </p:nvSpPr>
            <p:spPr>
              <a:xfrm>
                <a:off x="251520" y="4959750"/>
                <a:ext cx="3537734" cy="738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/>
                        </a:rPr>
                        <m:t>𝒌</m:t>
                      </m:r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cs-CZ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/>
                                </a:rPr>
                                <m:t>𝑮𝑯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/>
                                </a:rPr>
                                <m:t>𝑩𝑪</m:t>
                              </m:r>
                            </m:e>
                          </m:d>
                        </m:den>
                      </m:f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</a:rPr>
                            <m:t>𝟒𝟓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</a:rPr>
                            <m:t>𝟔𝟑</m:t>
                          </m:r>
                        </m:den>
                      </m:f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cs-CZ" sz="2000" b="1" dirty="0"/>
              </a:p>
            </p:txBody>
          </p:sp>
        </mc:Choice>
        <mc:Fallback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59750"/>
                <a:ext cx="3537734" cy="73834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Přímá spojnice 7"/>
          <p:cNvCxnSpPr/>
          <p:nvPr/>
        </p:nvCxnSpPr>
        <p:spPr bwMode="auto">
          <a:xfrm>
            <a:off x="313329" y="4133881"/>
            <a:ext cx="3388743" cy="0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467544" y="5683062"/>
                <a:ext cx="23856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>
                            <a:latin typeface="Cambria Math"/>
                          </a:rPr>
                          <m:t>∢</m:t>
                        </m:r>
                        <m:r>
                          <a:rPr lang="cs-CZ" sz="2000" b="1" i="1">
                            <a:latin typeface="Cambria Math"/>
                          </a:rPr>
                          <m:t>𝑨𝑩𝑪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sz="2000" b="1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>
                            <a:latin typeface="Cambria Math"/>
                          </a:rPr>
                          <m:t>∢</m:t>
                        </m:r>
                        <m:r>
                          <a:rPr lang="cs-CZ" sz="2000" b="1" i="1" smtClean="0">
                            <a:latin typeface="Cambria Math"/>
                          </a:rPr>
                          <m:t>𝑮𝑯𝑰</m:t>
                        </m:r>
                      </m:e>
                    </m:d>
                  </m:oMath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683062"/>
                <a:ext cx="2385606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196414" y="3109436"/>
                <a:ext cx="17718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</a:rPr>
                            <m:t>𝑨𝑩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𝟒𝟐</m:t>
                      </m:r>
                      <m:r>
                        <a:rPr lang="cs-CZ" b="1" i="1">
                          <a:latin typeface="Cambria Math"/>
                        </a:rPr>
                        <m:t> </m:t>
                      </m:r>
                      <m:r>
                        <a:rPr lang="cs-CZ" b="1" i="1" smtClean="0">
                          <a:latin typeface="Cambria Math"/>
                        </a:rPr>
                        <m:t>𝒎</m:t>
                      </m:r>
                      <m:r>
                        <a:rPr lang="cs-CZ" b="1" i="1">
                          <a:latin typeface="Cambria Math"/>
                        </a:rPr>
                        <m:t>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414" y="3109436"/>
                <a:ext cx="1771832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191507" y="3428854"/>
                <a:ext cx="17638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</a:rPr>
                            <m:t>𝑩𝑪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𝟔𝟑</m:t>
                      </m:r>
                      <m:r>
                        <a:rPr lang="cs-CZ" b="1" i="1">
                          <a:latin typeface="Cambria Math"/>
                        </a:rPr>
                        <m:t> </m:t>
                      </m:r>
                      <m:r>
                        <a:rPr lang="cs-CZ" b="1" i="1" smtClean="0">
                          <a:latin typeface="Cambria Math"/>
                        </a:rPr>
                        <m:t>𝒎</m:t>
                      </m:r>
                      <m:r>
                        <a:rPr lang="cs-CZ" b="1" i="1">
                          <a:latin typeface="Cambria Math"/>
                        </a:rPr>
                        <m:t>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07" y="3428854"/>
                <a:ext cx="1763816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191507" y="3764549"/>
                <a:ext cx="16788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</a:rPr>
                            <m:t>∢</m:t>
                          </m:r>
                          <m:r>
                            <a:rPr lang="cs-CZ" b="1" i="1">
                              <a:latin typeface="Cambria Math"/>
                            </a:rPr>
                            <m:t>𝑨𝑩𝑪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𝟕𝟖</m:t>
                      </m:r>
                      <m:r>
                        <a:rPr lang="cs-CZ" b="1" i="1" smtClean="0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07" y="3764549"/>
                <a:ext cx="1678857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2224336" y="3109436"/>
                <a:ext cx="17782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 smtClean="0">
                              <a:latin typeface="Cambria Math"/>
                            </a:rPr>
                            <m:t>𝑮𝑯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𝟒</m:t>
                      </m:r>
                      <m:r>
                        <a:rPr lang="cs-CZ" b="1" i="1" smtClean="0">
                          <a:latin typeface="Cambria Math"/>
                        </a:rPr>
                        <m:t>,</m:t>
                      </m:r>
                      <m:r>
                        <a:rPr lang="cs-CZ" b="1" i="1" smtClean="0">
                          <a:latin typeface="Cambria Math"/>
                        </a:rPr>
                        <m:t>𝟓</m:t>
                      </m:r>
                      <m:r>
                        <a:rPr lang="cs-CZ" b="1" i="1">
                          <a:latin typeface="Cambria Math"/>
                        </a:rPr>
                        <m:t> </m:t>
                      </m:r>
                      <m:r>
                        <a:rPr lang="cs-CZ" b="1" i="1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4336" y="3109436"/>
                <a:ext cx="1778243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2234104" y="3428854"/>
                <a:ext cx="14736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 smtClean="0">
                              <a:latin typeface="Cambria Math"/>
                            </a:rPr>
                            <m:t>𝑰𝑮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𝟑</m:t>
                      </m:r>
                      <m:r>
                        <a:rPr lang="cs-CZ" b="1" i="1">
                          <a:latin typeface="Cambria Math"/>
                        </a:rPr>
                        <m:t> </m:t>
                      </m:r>
                      <m:r>
                        <a:rPr lang="cs-CZ" b="1" i="1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4104" y="3428854"/>
                <a:ext cx="1473673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2243722" y="3764549"/>
                <a:ext cx="16532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</a:rPr>
                            <m:t>∢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𝑮𝑯𝑰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𝟕</m:t>
                      </m:r>
                      <m:r>
                        <a:rPr lang="cs-CZ" b="1" i="1">
                          <a:latin typeface="Cambria Math"/>
                        </a:rPr>
                        <m:t>𝟖</m:t>
                      </m:r>
                      <m:r>
                        <a:rPr lang="cs-CZ" b="1" i="1" smtClean="0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722" y="3764549"/>
                <a:ext cx="1653209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Přímá spojnice se šipkou 12"/>
          <p:cNvCxnSpPr/>
          <p:nvPr/>
        </p:nvCxnSpPr>
        <p:spPr bwMode="auto">
          <a:xfrm>
            <a:off x="1890785" y="3364849"/>
            <a:ext cx="450181" cy="22783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Přímá spojnice se šipkou 19"/>
          <p:cNvCxnSpPr/>
          <p:nvPr/>
        </p:nvCxnSpPr>
        <p:spPr bwMode="auto">
          <a:xfrm flipV="1">
            <a:off x="1870364" y="3294102"/>
            <a:ext cx="463132" cy="33746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Přímá spojnice se šipkou 20"/>
          <p:cNvCxnSpPr/>
          <p:nvPr/>
        </p:nvCxnSpPr>
        <p:spPr bwMode="auto">
          <a:xfrm>
            <a:off x="1804612" y="4005064"/>
            <a:ext cx="4631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Přímá spojnice 21"/>
          <p:cNvCxnSpPr/>
          <p:nvPr/>
        </p:nvCxnSpPr>
        <p:spPr bwMode="auto">
          <a:xfrm>
            <a:off x="196414" y="6083172"/>
            <a:ext cx="3388743" cy="0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2745138" y="3918535"/>
            <a:ext cx="10441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0" dirty="0" smtClean="0"/>
              <a:t>}</a:t>
            </a:r>
            <a:endParaRPr lang="cs-CZ" sz="14000" dirty="0"/>
          </a:p>
        </p:txBody>
      </p:sp>
      <p:cxnSp>
        <p:nvCxnSpPr>
          <p:cNvPr id="17" name="Přímá spojnice 16"/>
          <p:cNvCxnSpPr/>
          <p:nvPr/>
        </p:nvCxnSpPr>
        <p:spPr bwMode="auto">
          <a:xfrm flipV="1">
            <a:off x="4002579" y="4948473"/>
            <a:ext cx="2585645" cy="56701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Přímá spojnice 25"/>
          <p:cNvCxnSpPr/>
          <p:nvPr/>
        </p:nvCxnSpPr>
        <p:spPr bwMode="auto">
          <a:xfrm flipV="1">
            <a:off x="7185732" y="5041919"/>
            <a:ext cx="1292822" cy="28350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ovéPole 18"/>
          <p:cNvSpPr txBox="1"/>
          <p:nvPr/>
        </p:nvSpPr>
        <p:spPr>
          <a:xfrm>
            <a:off x="4577642" y="3154132"/>
            <a:ext cx="2802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!!! POZOR !!!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012347" y="3804470"/>
            <a:ext cx="51316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Úhel GHI leží proti straně IG (není sevřen stranami </a:t>
            </a:r>
            <a:r>
              <a:rPr lang="cs-CZ" b="1" dirty="0" smtClean="0"/>
              <a:t>GI </a:t>
            </a:r>
            <a:r>
              <a:rPr lang="cs-CZ" b="1" dirty="0" smtClean="0"/>
              <a:t>a GH), tj. neplatí věta </a:t>
            </a:r>
            <a:r>
              <a:rPr lang="cs-CZ" b="1" dirty="0" err="1" smtClean="0"/>
              <a:t>sus</a:t>
            </a:r>
            <a:r>
              <a:rPr lang="cs-CZ" b="1" dirty="0" smtClean="0"/>
              <a:t> o podobnosti trojúhelníků.</a:t>
            </a:r>
            <a:endParaRPr lang="cs-CZ" b="1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3789750" y="5760006"/>
            <a:ext cx="5131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Výpočtem nelze zjistit, zda trojúhelníky jsou podobné.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8302627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6" grpId="0"/>
      <p:bldP spid="31" grpId="0"/>
      <p:bldP spid="37" grpId="0"/>
      <p:bldP spid="25" grpId="0"/>
      <p:bldP spid="11" grpId="0"/>
      <p:bldP spid="2" grpId="0"/>
      <p:bldP spid="3" grpId="0"/>
      <p:bldP spid="4" grpId="0"/>
      <p:bldP spid="6" grpId="0"/>
      <p:bldP spid="9" grpId="0"/>
      <p:bldP spid="10" grpId="0"/>
      <p:bldP spid="15" grpId="0"/>
      <p:bldP spid="19" grpId="0"/>
      <p:bldP spid="29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14313"/>
            <a:ext cx="8260407" cy="1462087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cs-CZ" dirty="0" smtClean="0"/>
              <a:t>Podobnost</a:t>
            </a:r>
            <a:br>
              <a:rPr lang="cs-CZ" dirty="0" smtClean="0"/>
            </a:br>
            <a:r>
              <a:rPr lang="cs-CZ" sz="3200" dirty="0" smtClean="0"/>
              <a:t>Příklad č. 6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0" y="2060848"/>
                <a:ext cx="9144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b="1" dirty="0" smtClean="0"/>
                  <a:t>6) Určete, zda jsou trojúhelníky ABC 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>
                            <a:latin typeface="Cambria Math"/>
                          </a:rPr>
                          <m:t>∢</m:t>
                        </m:r>
                        <m:r>
                          <a:rPr lang="cs-CZ" sz="2000" b="1" i="1" smtClean="0">
                            <a:latin typeface="Cambria Math"/>
                          </a:rPr>
                          <m:t>𝑩𝑨𝑪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𝟓𝟒</m:t>
                    </m:r>
                    <m:r>
                      <a:rPr lang="cs-CZ" sz="2000" b="1" i="1" smtClean="0">
                        <a:latin typeface="Cambria Math"/>
                      </a:rPr>
                      <m:t>°,</m:t>
                    </m:r>
                  </m:oMath>
                </a14:m>
                <a:r>
                  <a:rPr lang="cs-CZ" sz="2000" b="1" i="1" dirty="0" smtClean="0">
                    <a:latin typeface="Cambria Math"/>
                  </a:rPr>
                  <a:t/>
                </a:r>
                <a:br>
                  <a:rPr lang="cs-CZ" sz="2000" b="1" i="1" dirty="0" smtClean="0">
                    <a:latin typeface="Cambria Math"/>
                  </a:rPr>
                </a:br>
                <a:r>
                  <a:rPr lang="cs-CZ" sz="2000" b="1" i="1" dirty="0" smtClean="0">
                    <a:latin typeface="Cambria Math"/>
                  </a:rPr>
                  <a:t>    </a:t>
                </a:r>
                <a14:m>
                  <m:oMath xmlns:m="http://schemas.openxmlformats.org/officeDocument/2006/math">
                    <m:r>
                      <a:rPr lang="cs-CZ" sz="2000" b="1" i="1" smtClean="0">
                        <a:latin typeface="Cambria Math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∢</m:t>
                        </m:r>
                        <m:r>
                          <a:rPr lang="cs-CZ" sz="2000" b="1" i="1" smtClean="0">
                            <a:latin typeface="Cambria Math"/>
                          </a:rPr>
                          <m:t>𝑨𝑩𝑪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𝟗𝟔</m:t>
                    </m:r>
                    <m:r>
                      <a:rPr lang="cs-CZ" sz="2000" b="1" i="1" smtClean="0">
                        <a:latin typeface="Cambria Math"/>
                      </a:rPr>
                      <m:t>°</m:t>
                    </m:r>
                  </m:oMath>
                </a14:m>
                <a:r>
                  <a:rPr lang="cs-CZ" sz="2000" b="1" dirty="0" smtClean="0"/>
                  <a:t>) a KLM </a:t>
                </a:r>
                <a:r>
                  <a:rPr lang="cs-CZ" sz="2000" b="1" dirty="0"/>
                  <a:t>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>
                            <a:latin typeface="Cambria Math"/>
                          </a:rPr>
                          <m:t>∢</m:t>
                        </m:r>
                        <m:r>
                          <a:rPr lang="cs-CZ" sz="2000" b="1" i="1" smtClean="0">
                            <a:latin typeface="Cambria Math"/>
                          </a:rPr>
                          <m:t>𝑴𝑲𝑳</m:t>
                        </m:r>
                      </m:e>
                    </m:d>
                    <m:r>
                      <a:rPr lang="cs-CZ" sz="2000" b="1" i="1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𝟓𝟒</m:t>
                    </m:r>
                    <m:r>
                      <a:rPr lang="cs-CZ" sz="2000" b="1" i="1" smtClean="0">
                        <a:latin typeface="Cambria Math"/>
                      </a:rPr>
                      <m:t>°,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>
                            <a:latin typeface="Cambria Math"/>
                          </a:rPr>
                          <m:t>∢</m:t>
                        </m:r>
                        <m:r>
                          <a:rPr lang="cs-CZ" sz="2000" b="1" i="1" smtClean="0">
                            <a:latin typeface="Cambria Math"/>
                          </a:rPr>
                          <m:t>𝑲𝑳𝑴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𝟑𝟎</m:t>
                    </m:r>
                    <m:r>
                      <a:rPr lang="cs-CZ" sz="2000" b="1" i="1" smtClean="0">
                        <a:latin typeface="Cambria Math"/>
                      </a:rPr>
                      <m:t>°</m:t>
                    </m:r>
                  </m:oMath>
                </a14:m>
                <a:r>
                  <a:rPr lang="cs-CZ" sz="2000" b="1" dirty="0"/>
                  <a:t>)</a:t>
                </a:r>
                <a:r>
                  <a:rPr lang="cs-CZ" sz="2000" b="1" dirty="0" smtClean="0"/>
                  <a:t> </a:t>
                </a:r>
                <a:br>
                  <a:rPr lang="cs-CZ" sz="2000" b="1" dirty="0" smtClean="0"/>
                </a:br>
                <a:r>
                  <a:rPr lang="cs-CZ" sz="2000" b="1" dirty="0" smtClean="0"/>
                  <a:t>    </a:t>
                </a:r>
                <a:r>
                  <a:rPr lang="cs-CZ" sz="2000" b="1" u="sng" dirty="0" smtClean="0"/>
                  <a:t>podobné a pokud ano, podobnost zapište a určete poměr podobnosti.</a:t>
                </a:r>
                <a:endParaRPr lang="cs-CZ" sz="2000" b="1" u="sng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060848"/>
                <a:ext cx="9144000" cy="1015663"/>
              </a:xfrm>
              <a:prstGeom prst="rect">
                <a:avLst/>
              </a:prstGeom>
              <a:blipFill rotWithShape="1">
                <a:blip r:embed="rId2"/>
                <a:stretch>
                  <a:fillRect l="-667" t="-2395" b="-101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4676449" y="5631401"/>
                <a:ext cx="22456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1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𝒌</m:t>
                    </m:r>
                  </m:oMath>
                </a14:m>
                <a:r>
                  <a:rPr lang="cs-CZ" sz="2400" b="1" dirty="0" smtClean="0">
                    <a:solidFill>
                      <a:srgbClr val="FF0000"/>
                    </a:solidFill>
                  </a:rPr>
                  <a:t> nelze určit</a:t>
                </a:r>
                <a:endParaRPr lang="cs-CZ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449" y="5631401"/>
                <a:ext cx="2245641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813" t="-9211" b="-302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3747224" y="4713529"/>
                <a:ext cx="3174866" cy="64633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𝐀𝐁𝐂</m:t>
                      </m:r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~∆</m:t>
                      </m:r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𝐊𝐌𝐋</m:t>
                      </m:r>
                    </m:oMath>
                  </m:oMathPara>
                </a14:m>
                <a:endParaRPr lang="cs-CZ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7224" y="4713529"/>
                <a:ext cx="3174866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6350"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251520" y="4829090"/>
                <a:ext cx="353773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000" b="1" i="1">
                              <a:latin typeface="Cambria Math"/>
                            </a:rPr>
                            <m:t>∢</m:t>
                          </m:r>
                          <m:r>
                            <a:rPr lang="cs-CZ" sz="2000" b="1" i="1">
                              <a:latin typeface="Cambria Math"/>
                            </a:rPr>
                            <m:t>𝑩𝑪𝑨</m:t>
                          </m:r>
                        </m:e>
                      </m:d>
                      <m:r>
                        <a:rPr lang="cs-CZ" sz="2000" b="1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0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000" b="1" i="1">
                              <a:latin typeface="Cambria Math"/>
                            </a:rPr>
                            <m:t>∢</m:t>
                          </m:r>
                          <m:r>
                            <a:rPr lang="cs-CZ" sz="2000" b="1" i="1" smtClean="0">
                              <a:latin typeface="Cambria Math"/>
                            </a:rPr>
                            <m:t>𝑲𝑳𝑴</m:t>
                          </m:r>
                        </m:e>
                      </m:d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829090"/>
                <a:ext cx="3537734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Přímá spojnice 7"/>
          <p:cNvCxnSpPr/>
          <p:nvPr/>
        </p:nvCxnSpPr>
        <p:spPr bwMode="auto">
          <a:xfrm>
            <a:off x="326015" y="3817267"/>
            <a:ext cx="3582137" cy="0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251520" y="5468285"/>
                <a:ext cx="23856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>
                            <a:latin typeface="Cambria Math"/>
                          </a:rPr>
                          <m:t>∢</m:t>
                        </m:r>
                        <m:r>
                          <a:rPr lang="cs-CZ" sz="2000" b="1" i="1">
                            <a:latin typeface="Cambria Math"/>
                          </a:rPr>
                          <m:t>𝑨𝑩𝑪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sz="2000" b="1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>
                            <a:latin typeface="Cambria Math"/>
                          </a:rPr>
                          <m:t>∢</m:t>
                        </m:r>
                        <m:r>
                          <a:rPr lang="cs-CZ" sz="2000" b="1" i="1" smtClean="0">
                            <a:latin typeface="Cambria Math"/>
                          </a:rPr>
                          <m:t>𝑳𝑴𝑲</m:t>
                        </m:r>
                      </m:e>
                    </m:d>
                  </m:oMath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468285"/>
                <a:ext cx="2385606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191507" y="3428854"/>
                <a:ext cx="162114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∢</m:t>
                        </m:r>
                        <m:r>
                          <a:rPr lang="cs-CZ" b="1" i="1" smtClean="0">
                            <a:latin typeface="Cambria Math"/>
                          </a:rPr>
                          <m:t>𝑨𝑩𝑪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𝟗𝟔</m:t>
                    </m:r>
                  </m:oMath>
                </a14:m>
                <a:r>
                  <a:rPr lang="cs-CZ" dirty="0" smtClean="0"/>
                  <a:t>°</a:t>
                </a:r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07" y="3428854"/>
                <a:ext cx="1621149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2256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107504" y="3764549"/>
                <a:ext cx="16788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</a:rPr>
                            <m:t>∢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𝑩</m:t>
                          </m:r>
                          <m:r>
                            <a:rPr lang="cs-CZ" b="1" i="1">
                              <a:latin typeface="Cambria Math"/>
                            </a:rPr>
                            <m:t>𝑪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𝑨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𝟑𝟎</m:t>
                      </m:r>
                      <m:r>
                        <a:rPr lang="cs-CZ" b="1" i="1" smtClean="0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764549"/>
                <a:ext cx="167885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2234104" y="3428854"/>
                <a:ext cx="16740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∢</m:t>
                        </m:r>
                        <m:r>
                          <a:rPr lang="cs-CZ" b="1" i="1" smtClean="0">
                            <a:latin typeface="Cambria Math"/>
                          </a:rPr>
                          <m:t>𝑲𝑳𝑴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𝟑𝟎</m:t>
                    </m:r>
                  </m:oMath>
                </a14:m>
                <a:r>
                  <a:rPr lang="cs-CZ" dirty="0" smtClean="0"/>
                  <a:t>°</a:t>
                </a:r>
                <a:endParaRPr lang="cs-CZ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4104" y="3428854"/>
                <a:ext cx="1674048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2182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2195736" y="3764549"/>
                <a:ext cx="17317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</a:rPr>
                            <m:t>∢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𝑳𝑴𝑲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𝟗𝟔</m:t>
                      </m:r>
                      <m:r>
                        <a:rPr lang="cs-CZ" b="1" i="1" smtClean="0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3764549"/>
                <a:ext cx="1731756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Přímá spojnice se šipkou 12"/>
          <p:cNvCxnSpPr/>
          <p:nvPr/>
        </p:nvCxnSpPr>
        <p:spPr bwMode="auto">
          <a:xfrm>
            <a:off x="1804612" y="3284984"/>
            <a:ext cx="4631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Přímá spojnice se šipkou 19"/>
          <p:cNvCxnSpPr/>
          <p:nvPr/>
        </p:nvCxnSpPr>
        <p:spPr bwMode="auto">
          <a:xfrm>
            <a:off x="1778860" y="3645024"/>
            <a:ext cx="488884" cy="36004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Přímá spojnice se šipkou 20"/>
          <p:cNvCxnSpPr/>
          <p:nvPr/>
        </p:nvCxnSpPr>
        <p:spPr bwMode="auto">
          <a:xfrm flipV="1">
            <a:off x="1763688" y="3613520"/>
            <a:ext cx="525463" cy="3915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Přímá spojnice 21"/>
          <p:cNvCxnSpPr/>
          <p:nvPr/>
        </p:nvCxnSpPr>
        <p:spPr bwMode="auto">
          <a:xfrm>
            <a:off x="190858" y="5868395"/>
            <a:ext cx="3388743" cy="0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2745138" y="3918535"/>
            <a:ext cx="10441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0" dirty="0" smtClean="0"/>
              <a:t>}</a:t>
            </a:r>
            <a:endParaRPr lang="cs-CZ" sz="1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délník 22"/>
              <p:cNvSpPr/>
              <p:nvPr/>
            </p:nvSpPr>
            <p:spPr>
              <a:xfrm>
                <a:off x="214547" y="3068960"/>
                <a:ext cx="162114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∢</m:t>
                        </m:r>
                        <m:r>
                          <a:rPr lang="cs-CZ" b="1" i="1">
                            <a:latin typeface="Cambria Math"/>
                          </a:rPr>
                          <m:t>𝑩𝑨𝑪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𝟓𝟒</m:t>
                    </m:r>
                  </m:oMath>
                </a14:m>
                <a:r>
                  <a:rPr lang="cs-CZ" dirty="0" smtClean="0"/>
                  <a:t>°</a:t>
                </a:r>
                <a:endParaRPr lang="cs-CZ" dirty="0"/>
              </a:p>
            </p:txBody>
          </p:sp>
        </mc:Choice>
        <mc:Fallback xmlns="">
          <p:sp>
            <p:nvSpPr>
              <p:cNvPr id="23" name="Obdélní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547" y="3068960"/>
                <a:ext cx="1621149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197" r="-2256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2241992" y="3068960"/>
                <a:ext cx="16740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∢</m:t>
                        </m:r>
                        <m:r>
                          <a:rPr lang="cs-CZ" b="1" i="1" smtClean="0">
                            <a:latin typeface="Cambria Math"/>
                          </a:rPr>
                          <m:t>𝑴𝑲𝑳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𝟓𝟒</m:t>
                    </m:r>
                  </m:oMath>
                </a14:m>
                <a:r>
                  <a:rPr lang="cs-CZ" dirty="0" smtClean="0"/>
                  <a:t>°</a:t>
                </a:r>
                <a:endParaRPr lang="cs-CZ" dirty="0"/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1992" y="3068960"/>
                <a:ext cx="1674048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197" r="-2190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251520" y="4221088"/>
                <a:ext cx="353773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000" b="1" i="1">
                              <a:latin typeface="Cambria Math"/>
                            </a:rPr>
                            <m:t>∢</m:t>
                          </m:r>
                          <m:r>
                            <a:rPr lang="cs-CZ" sz="2000" b="1" i="1">
                              <a:latin typeface="Cambria Math"/>
                            </a:rPr>
                            <m:t>𝑩𝑨𝑪</m:t>
                          </m:r>
                        </m:e>
                      </m:d>
                      <m:r>
                        <a:rPr lang="cs-CZ" sz="2000" b="1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0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000" b="1" i="1">
                              <a:latin typeface="Cambria Math"/>
                            </a:rPr>
                            <m:t>∢</m:t>
                          </m:r>
                          <m:r>
                            <a:rPr lang="cs-CZ" sz="2000" b="1" i="1" smtClean="0">
                              <a:latin typeface="Cambria Math"/>
                            </a:rPr>
                            <m:t>𝑴𝑲𝑳</m:t>
                          </m:r>
                        </m:e>
                      </m:d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221088"/>
                <a:ext cx="3537734" cy="4001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Přímá spojnice 26"/>
          <p:cNvCxnSpPr/>
          <p:nvPr/>
        </p:nvCxnSpPr>
        <p:spPr bwMode="auto">
          <a:xfrm>
            <a:off x="345355" y="4133881"/>
            <a:ext cx="3582137" cy="0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902976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1" grpId="0"/>
      <p:bldP spid="37" grpId="0"/>
      <p:bldP spid="25" grpId="0"/>
      <p:bldP spid="11" grpId="0"/>
      <p:bldP spid="3" grpId="0"/>
      <p:bldP spid="4" grpId="0"/>
      <p:bldP spid="9" grpId="0"/>
      <p:bldP spid="10" grpId="0"/>
      <p:bldP spid="15" grpId="0"/>
      <p:bldP spid="23" grpId="0"/>
      <p:bldP spid="24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14313"/>
            <a:ext cx="8260407" cy="1462087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cs-CZ" dirty="0" smtClean="0"/>
              <a:t>Podobnost trojúhelníků</a:t>
            </a:r>
            <a:br>
              <a:rPr lang="cs-CZ" dirty="0" smtClean="0"/>
            </a:br>
            <a:r>
              <a:rPr lang="cs-CZ" sz="3200" dirty="0" smtClean="0"/>
              <a:t>Matematická podobnost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2348880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Podobné jsou takové útvary, které mají stejný poměr vzdáleností odpovídajících si bodů. </a:t>
            </a:r>
            <a:endParaRPr lang="cs-CZ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179511" y="3460938"/>
                <a:ext cx="871478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cs-CZ" sz="20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´</m:t>
                        </m:r>
                        <m:r>
                          <a:rPr lang="cs-CZ" sz="20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𝑩</m:t>
                        </m:r>
                        <m:r>
                          <a:rPr lang="cs-CZ" sz="20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´</m:t>
                        </m:r>
                      </m:e>
                    </m:d>
                    <m:r>
                      <a:rPr lang="cs-CZ" sz="2000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: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𝑨𝑩</m:t>
                        </m:r>
                      </m:e>
                    </m:d>
                    <m:r>
                      <a:rPr lang="cs-CZ" sz="2000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𝑩</m:t>
                        </m:r>
                        <m:r>
                          <a:rPr lang="cs-CZ" sz="2000" b="1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´</m:t>
                        </m:r>
                        <m:r>
                          <a:rPr lang="cs-CZ" sz="20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𝑪</m:t>
                        </m:r>
                        <m:r>
                          <a:rPr lang="cs-CZ" sz="2000" b="1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´</m:t>
                        </m:r>
                      </m:e>
                    </m:d>
                    <m:r>
                      <a:rPr lang="cs-CZ" sz="2000" b="1" i="1" dirty="0">
                        <a:solidFill>
                          <a:schemeClr val="tx1"/>
                        </a:solidFill>
                        <a:latin typeface="Cambria Math"/>
                      </a:rPr>
                      <m:t>: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𝑩𝑪</m:t>
                        </m:r>
                      </m:e>
                    </m:d>
                    <m:r>
                      <a:rPr lang="cs-CZ" sz="2000" b="1" i="1" dirty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cs-CZ" sz="20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cs-CZ" sz="2000" b="1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´</m:t>
                        </m:r>
                        <m:r>
                          <a:rPr lang="cs-CZ" sz="20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𝑪</m:t>
                        </m:r>
                        <m:r>
                          <a:rPr lang="cs-CZ" sz="2000" b="1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´</m:t>
                        </m:r>
                      </m:e>
                    </m:d>
                    <m:r>
                      <a:rPr lang="cs-CZ" sz="2000" b="1" i="1" dirty="0">
                        <a:solidFill>
                          <a:schemeClr val="tx1"/>
                        </a:solidFill>
                        <a:latin typeface="Cambria Math"/>
                      </a:rPr>
                      <m:t>: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cs-CZ" sz="20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𝑪</m:t>
                        </m:r>
                      </m:e>
                    </m:d>
                    <m:r>
                      <a:rPr lang="cs-CZ" sz="2000" b="1" i="1" dirty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cs-CZ" sz="20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𝑩</m:t>
                        </m:r>
                        <m:r>
                          <a:rPr lang="cs-CZ" sz="2000" b="1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´</m:t>
                        </m:r>
                        <m:r>
                          <a:rPr lang="cs-CZ" sz="20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𝑫</m:t>
                        </m:r>
                        <m:r>
                          <a:rPr lang="cs-CZ" sz="2000" b="1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´</m:t>
                        </m:r>
                      </m:e>
                    </m:d>
                    <m:r>
                      <a:rPr lang="cs-CZ" sz="2000" b="1" i="1" dirty="0">
                        <a:solidFill>
                          <a:schemeClr val="tx1"/>
                        </a:solidFill>
                        <a:latin typeface="Cambria Math"/>
                      </a:rPr>
                      <m:t>: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𝑩𝑫</m:t>
                        </m:r>
                      </m:e>
                    </m:d>
                    <m:r>
                      <a:rPr lang="cs-CZ" sz="2000" b="1" i="1" dirty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cs-CZ" sz="2000" b="1" dirty="0" smtClean="0">
                    <a:solidFill>
                      <a:schemeClr val="tx1"/>
                    </a:solidFill>
                  </a:rPr>
                  <a:t> …</a:t>
                </a:r>
                <a:endParaRPr lang="cs-CZ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1" y="3460938"/>
                <a:ext cx="8714783" cy="400110"/>
              </a:xfrm>
              <a:prstGeom prst="rect">
                <a:avLst/>
              </a:prstGeom>
              <a:blipFill rotWithShape="1">
                <a:blip r:embed="rId2"/>
                <a:stretch>
                  <a:fillRect t="-6154" b="-2923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/>
          <p:cNvSpPr txBox="1"/>
          <p:nvPr/>
        </p:nvSpPr>
        <p:spPr>
          <a:xfrm>
            <a:off x="971600" y="3147000"/>
            <a:ext cx="1616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o</a:t>
            </a:r>
            <a:r>
              <a:rPr lang="cs-CZ" b="1" dirty="0" smtClean="0"/>
              <a:t>braz : vzor</a:t>
            </a:r>
            <a:endParaRPr lang="cs-CZ" b="1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539552" y="3861048"/>
            <a:ext cx="5331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Tento poměr lze vyjádřit číslem</a:t>
            </a:r>
            <a:endParaRPr lang="cs-CZ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198379" y="4338036"/>
                <a:ext cx="8354743" cy="5870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cs-CZ" sz="2000" b="1" i="1" smtClean="0">
                        <a:latin typeface="Cambria Math"/>
                      </a:rPr>
                      <m:t>𝒌</m:t>
                    </m:r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000" b="1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cs-CZ" sz="2000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sz="2000" b="1" i="1" smtClean="0">
                                <a:latin typeface="Cambria Math"/>
                              </a:rPr>
                              <m:t>𝑨</m:t>
                            </m:r>
                            <m:r>
                              <a:rPr lang="cs-CZ" sz="2000" b="1" i="1" smtClean="0">
                                <a:latin typeface="Cambria Math"/>
                              </a:rPr>
                              <m:t>´</m:t>
                            </m:r>
                            <m:r>
                              <a:rPr lang="cs-CZ" sz="2000" b="1" i="1" smtClean="0">
                                <a:latin typeface="Cambria Math"/>
                              </a:rPr>
                              <m:t>𝑩</m:t>
                            </m:r>
                            <m:r>
                              <a:rPr lang="cs-CZ" sz="2000" b="1" i="1" smtClean="0">
                                <a:latin typeface="Cambria Math"/>
                              </a:rPr>
                              <m:t>´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cs-CZ" sz="2000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sz="2000" b="1" i="1" smtClean="0">
                                <a:latin typeface="Cambria Math"/>
                              </a:rPr>
                              <m:t>𝑨𝑩</m:t>
                            </m:r>
                          </m:e>
                        </m:d>
                      </m:den>
                    </m:f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000" b="1" i="1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cs-CZ" sz="2000" b="1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sz="2000" b="1" i="1" smtClean="0">
                                <a:latin typeface="Cambria Math"/>
                              </a:rPr>
                              <m:t>𝑩</m:t>
                            </m:r>
                            <m:r>
                              <a:rPr lang="cs-CZ" sz="2000" b="1" i="1">
                                <a:latin typeface="Cambria Math"/>
                              </a:rPr>
                              <m:t>´</m:t>
                            </m:r>
                            <m:r>
                              <a:rPr lang="cs-CZ" sz="2000" b="1" i="1" smtClean="0">
                                <a:latin typeface="Cambria Math"/>
                              </a:rPr>
                              <m:t>𝑪</m:t>
                            </m:r>
                            <m:r>
                              <a:rPr lang="cs-CZ" sz="2000" b="1" i="1">
                                <a:latin typeface="Cambria Math"/>
                              </a:rPr>
                              <m:t>´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cs-CZ" sz="2000" b="1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sz="2000" b="1" i="1" smtClean="0">
                                <a:latin typeface="Cambria Math"/>
                              </a:rPr>
                              <m:t>𝑩𝑪</m:t>
                            </m:r>
                          </m:e>
                        </m:d>
                      </m:den>
                    </m:f>
                    <m:r>
                      <a:rPr lang="cs-CZ" sz="2000" b="1" i="1">
                        <a:latin typeface="Cambria Math"/>
                      </a:rPr>
                      <m:t>=</m:t>
                    </m:r>
                  </m:oMath>
                </a14:m>
                <a:r>
                  <a:rPr lang="cs-CZ" sz="20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b="1" i="1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cs-CZ" sz="2000" b="1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sz="2000" b="1" i="1">
                                <a:latin typeface="Cambria Math"/>
                              </a:rPr>
                              <m:t>𝑨</m:t>
                            </m:r>
                            <m:r>
                              <a:rPr lang="cs-CZ" sz="2000" b="1" i="1">
                                <a:latin typeface="Cambria Math"/>
                              </a:rPr>
                              <m:t>´</m:t>
                            </m:r>
                            <m:r>
                              <a:rPr lang="cs-CZ" sz="2000" b="1" i="1" smtClean="0">
                                <a:latin typeface="Cambria Math"/>
                              </a:rPr>
                              <m:t>𝑪</m:t>
                            </m:r>
                            <m:r>
                              <a:rPr lang="cs-CZ" sz="2000" b="1" i="1">
                                <a:latin typeface="Cambria Math"/>
                              </a:rPr>
                              <m:t>´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cs-CZ" sz="2000" b="1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sz="2000" b="1" i="1">
                                <a:latin typeface="Cambria Math"/>
                              </a:rPr>
                              <m:t>𝑨</m:t>
                            </m:r>
                            <m:r>
                              <a:rPr lang="cs-CZ" sz="2000" b="1" i="1" smtClean="0">
                                <a:latin typeface="Cambria Math"/>
                              </a:rPr>
                              <m:t>𝑪</m:t>
                            </m:r>
                          </m:e>
                        </m:d>
                      </m:den>
                    </m:f>
                    <m:r>
                      <a:rPr lang="cs-CZ" sz="2000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000" b="1" i="1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cs-CZ" sz="2000" b="1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sz="2000" b="1" i="1" smtClean="0">
                                <a:latin typeface="Cambria Math"/>
                              </a:rPr>
                              <m:t>𝑩</m:t>
                            </m:r>
                            <m:r>
                              <a:rPr lang="cs-CZ" sz="2000" b="1" i="1">
                                <a:latin typeface="Cambria Math"/>
                              </a:rPr>
                              <m:t>´</m:t>
                            </m:r>
                            <m:r>
                              <a:rPr lang="cs-CZ" sz="2000" b="1" i="1" smtClean="0">
                                <a:latin typeface="Cambria Math"/>
                              </a:rPr>
                              <m:t>𝑫</m:t>
                            </m:r>
                            <m:r>
                              <a:rPr lang="cs-CZ" sz="2000" b="1" i="1">
                                <a:latin typeface="Cambria Math"/>
                              </a:rPr>
                              <m:t>´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cs-CZ" sz="2000" b="1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sz="2000" b="1" i="1" smtClean="0">
                                <a:latin typeface="Cambria Math"/>
                              </a:rPr>
                              <m:t>𝑩𝑫</m:t>
                            </m:r>
                          </m:e>
                        </m:d>
                      </m:den>
                    </m:f>
                    <m:r>
                      <a:rPr lang="cs-CZ" sz="2000" b="1" i="1">
                        <a:latin typeface="Cambria Math"/>
                      </a:rPr>
                      <m:t>= </m:t>
                    </m:r>
                  </m:oMath>
                </a14:m>
                <a:r>
                  <a:rPr lang="cs-CZ" sz="2000" b="1" dirty="0" smtClean="0"/>
                  <a:t>…; </a:t>
                </a:r>
                <a:endParaRPr lang="cs-CZ" sz="2000" b="1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379" y="4338036"/>
                <a:ext cx="8354743" cy="5870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ovéPole 33"/>
          <p:cNvSpPr txBox="1"/>
          <p:nvPr/>
        </p:nvSpPr>
        <p:spPr>
          <a:xfrm>
            <a:off x="198379" y="4925056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číslo k (k &gt; 0) nazýváme poměr (koeficient) podobnosti.</a:t>
            </a:r>
            <a:endParaRPr lang="cs-CZ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311994" y="5386721"/>
                <a:ext cx="83801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b="1" dirty="0" smtClean="0">
                    <a:solidFill>
                      <a:schemeClr val="tx1"/>
                    </a:solidFill>
                  </a:rPr>
                  <a:t>Podobnost zapisujeme: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𝑶</m:t>
                        </m:r>
                      </m:e>
                      <m:sub>
                        <m:r>
                          <a:rPr lang="cs-CZ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~</m:t>
                    </m:r>
                    <m:sSub>
                      <m:sSubPr>
                        <m:ctrlPr>
                          <a:rPr lang="cs-CZ" sz="24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𝑶</m:t>
                        </m:r>
                      </m:e>
                      <m:sub>
                        <m:r>
                          <a:rPr lang="cs-CZ" sz="24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b>
                    </m:sSub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cs-CZ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994" y="5386721"/>
                <a:ext cx="8380114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9333" b="-32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ovéPole 35"/>
          <p:cNvSpPr txBox="1"/>
          <p:nvPr/>
        </p:nvSpPr>
        <p:spPr>
          <a:xfrm>
            <a:off x="99305" y="589887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Podobné útvary mají </a:t>
            </a:r>
            <a:r>
              <a:rPr lang="cs-CZ" sz="2400" b="1" i="1" dirty="0" smtClean="0"/>
              <a:t>shodné</a:t>
            </a:r>
            <a:r>
              <a:rPr lang="cs-CZ" sz="2400" b="1" dirty="0" smtClean="0"/>
              <a:t> odpovídající si úhly.</a:t>
            </a:r>
            <a:endParaRPr lang="cs-CZ" sz="2400" b="1" dirty="0"/>
          </a:p>
        </p:txBody>
      </p:sp>
      <p:sp>
        <p:nvSpPr>
          <p:cNvPr id="37" name="Obdélník 36"/>
          <p:cNvSpPr/>
          <p:nvPr/>
        </p:nvSpPr>
        <p:spPr bwMode="auto">
          <a:xfrm>
            <a:off x="311994" y="4725550"/>
            <a:ext cx="1872208" cy="93610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Obdélník 40"/>
          <p:cNvSpPr/>
          <p:nvPr/>
        </p:nvSpPr>
        <p:spPr bwMode="auto">
          <a:xfrm>
            <a:off x="4808706" y="4257498"/>
            <a:ext cx="3744416" cy="187220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968885" y="4839659"/>
                <a:ext cx="55842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4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4000" i="1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cs-CZ" sz="40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sz="4000" dirty="0"/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885" y="4839659"/>
                <a:ext cx="558425" cy="707886"/>
              </a:xfrm>
              <a:prstGeom prst="rect">
                <a:avLst/>
              </a:prstGeom>
              <a:blipFill rotWithShape="1">
                <a:blip r:embed="rId5"/>
                <a:stretch>
                  <a:fillRect r="-43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ovéPole 42"/>
              <p:cNvSpPr txBox="1"/>
              <p:nvPr/>
            </p:nvSpPr>
            <p:spPr>
              <a:xfrm>
                <a:off x="6401701" y="4839659"/>
                <a:ext cx="55842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4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4000" i="1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cs-CZ" sz="40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sz="4000" dirty="0"/>
              </a:p>
            </p:txBody>
          </p:sp>
        </mc:Choice>
        <mc:Fallback xmlns="">
          <p:sp>
            <p:nvSpPr>
              <p:cNvPr id="43" name="TextovéPole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1701" y="4839659"/>
                <a:ext cx="558425" cy="707886"/>
              </a:xfrm>
              <a:prstGeom prst="rect">
                <a:avLst/>
              </a:prstGeom>
              <a:blipFill rotWithShape="1">
                <a:blip r:embed="rId6"/>
                <a:stretch>
                  <a:fillRect r="-54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ovéPole 43"/>
          <p:cNvSpPr txBox="1"/>
          <p:nvPr/>
        </p:nvSpPr>
        <p:spPr>
          <a:xfrm>
            <a:off x="179511" y="4356218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2013000" y="4356218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2013001" y="5589240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179511" y="5648830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4623223" y="3933056"/>
            <a:ext cx="524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D´</a:t>
            </a:r>
            <a:endParaRPr lang="cs-CZ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8367638" y="3933056"/>
            <a:ext cx="524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C´</a:t>
            </a:r>
            <a:endParaRPr lang="cs-CZ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8367639" y="6129705"/>
            <a:ext cx="524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B´</a:t>
            </a:r>
            <a:endParaRPr lang="cs-CZ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4623223" y="6129706"/>
            <a:ext cx="524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A´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875758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8" grpId="0"/>
      <p:bldP spid="29" grpId="0"/>
      <p:bldP spid="31" grpId="0"/>
      <p:bldP spid="34" grpId="0"/>
      <p:bldP spid="35" grpId="0"/>
      <p:bldP spid="36" grpId="0"/>
      <p:bldP spid="37" grpId="0" animBg="1"/>
      <p:bldP spid="41" grpId="0" animBg="1"/>
      <p:bldP spid="42" grpId="0"/>
      <p:bldP spid="43" grpId="0"/>
      <p:bldP spid="44" grpId="0"/>
      <p:bldP spid="47" grpId="0"/>
      <p:bldP spid="48" grpId="0"/>
      <p:bldP spid="49" grpId="0"/>
      <p:bldP spid="50" grpId="0"/>
      <p:bldP spid="51" grpId="0"/>
      <p:bldP spid="52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14313"/>
            <a:ext cx="8260407" cy="1462087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cs-CZ" dirty="0" smtClean="0"/>
              <a:t>Podobnost trojúhelníků</a:t>
            </a:r>
            <a:br>
              <a:rPr lang="cs-CZ" dirty="0" smtClean="0"/>
            </a:br>
            <a:r>
              <a:rPr lang="cs-CZ" sz="3200" dirty="0" smtClean="0"/>
              <a:t>Shodnost trojúhelníků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881374" y="4684813"/>
                <a:ext cx="18303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𝐴𝐵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𝑅𝑆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374" y="4684813"/>
                <a:ext cx="1830309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ovéPole 25"/>
          <p:cNvSpPr txBox="1"/>
          <p:nvPr/>
        </p:nvSpPr>
        <p:spPr>
          <a:xfrm>
            <a:off x="4911255" y="4373168"/>
            <a:ext cx="524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7750429" y="3976887"/>
            <a:ext cx="427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6540167" y="1936438"/>
            <a:ext cx="514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381943" y="4530885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3053029" y="4161553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1975713" y="2204864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2808969" y="2477769"/>
                <a:ext cx="301348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𝑨𝑩𝑪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≅∆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𝑹𝑺𝑻</m:t>
                      </m:r>
                    </m:oMath>
                  </m:oMathPara>
                </a14:m>
                <a:endParaRPr lang="cs-CZ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8969" y="2477769"/>
                <a:ext cx="3013487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/>
          <p:cNvSpPr txBox="1"/>
          <p:nvPr/>
        </p:nvSpPr>
        <p:spPr>
          <a:xfrm>
            <a:off x="2946302" y="1788117"/>
            <a:ext cx="22273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Věta </a:t>
            </a:r>
            <a:r>
              <a:rPr lang="cs-CZ" sz="3200" b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sss</a:t>
            </a:r>
            <a:r>
              <a:rPr lang="cs-CZ" sz="32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endParaRPr lang="cs-CZ" sz="32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8" name="Přímá spojnice 7"/>
          <p:cNvCxnSpPr/>
          <p:nvPr/>
        </p:nvCxnSpPr>
        <p:spPr bwMode="auto">
          <a:xfrm flipV="1">
            <a:off x="467542" y="2557582"/>
            <a:ext cx="1443325" cy="19265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Přímá spojnice 33"/>
          <p:cNvCxnSpPr/>
          <p:nvPr/>
        </p:nvCxnSpPr>
        <p:spPr bwMode="auto">
          <a:xfrm flipV="1">
            <a:off x="5120954" y="2349258"/>
            <a:ext cx="1443325" cy="19265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Přímá spojnice 40"/>
          <p:cNvCxnSpPr/>
          <p:nvPr/>
        </p:nvCxnSpPr>
        <p:spPr bwMode="auto">
          <a:xfrm flipV="1">
            <a:off x="5120954" y="2366596"/>
            <a:ext cx="1443325" cy="19265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Přímá spojnice 9"/>
          <p:cNvCxnSpPr/>
          <p:nvPr/>
        </p:nvCxnSpPr>
        <p:spPr bwMode="auto">
          <a:xfrm flipV="1">
            <a:off x="467542" y="4108430"/>
            <a:ext cx="2808314" cy="3756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Přímá spojnice 41"/>
          <p:cNvCxnSpPr/>
          <p:nvPr/>
        </p:nvCxnSpPr>
        <p:spPr bwMode="auto">
          <a:xfrm flipV="1">
            <a:off x="5135056" y="3900106"/>
            <a:ext cx="2808314" cy="3756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Přímá spojnice 42"/>
          <p:cNvCxnSpPr/>
          <p:nvPr/>
        </p:nvCxnSpPr>
        <p:spPr bwMode="auto">
          <a:xfrm flipV="1">
            <a:off x="5096841" y="3917444"/>
            <a:ext cx="2808314" cy="3756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Přímá spojnice 15"/>
          <p:cNvCxnSpPr/>
          <p:nvPr/>
        </p:nvCxnSpPr>
        <p:spPr bwMode="auto">
          <a:xfrm>
            <a:off x="1911436" y="2560742"/>
            <a:ext cx="1364988" cy="15476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Přímá spojnice 43"/>
          <p:cNvCxnSpPr/>
          <p:nvPr/>
        </p:nvCxnSpPr>
        <p:spPr bwMode="auto">
          <a:xfrm>
            <a:off x="6558522" y="2362630"/>
            <a:ext cx="1364988" cy="15476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Přímá spojnice 44"/>
          <p:cNvCxnSpPr/>
          <p:nvPr/>
        </p:nvCxnSpPr>
        <p:spPr bwMode="auto">
          <a:xfrm>
            <a:off x="6540167" y="2366596"/>
            <a:ext cx="1364988" cy="15476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ovéPole 46"/>
          <p:cNvSpPr txBox="1"/>
          <p:nvPr/>
        </p:nvSpPr>
        <p:spPr>
          <a:xfrm>
            <a:off x="805312" y="3136474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2593930" y="2955774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1700498" y="4315481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5556870" y="2951808"/>
            <a:ext cx="311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7241016" y="2770157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6368966" y="4158538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cxnSp>
        <p:nvCxnSpPr>
          <p:cNvPr id="53" name="Přímá spojnice 52"/>
          <p:cNvCxnSpPr/>
          <p:nvPr/>
        </p:nvCxnSpPr>
        <p:spPr bwMode="auto">
          <a:xfrm flipV="1">
            <a:off x="468110" y="4121357"/>
            <a:ext cx="2808314" cy="3756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Přímá spojnice 53"/>
          <p:cNvCxnSpPr/>
          <p:nvPr/>
        </p:nvCxnSpPr>
        <p:spPr bwMode="auto">
          <a:xfrm>
            <a:off x="1911436" y="2563094"/>
            <a:ext cx="1364988" cy="15476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Přímá spojnice 54"/>
          <p:cNvCxnSpPr/>
          <p:nvPr/>
        </p:nvCxnSpPr>
        <p:spPr bwMode="auto">
          <a:xfrm flipV="1">
            <a:off x="456818" y="2563094"/>
            <a:ext cx="1443325" cy="19265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3402643" y="4684813"/>
                <a:ext cx="18122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𝐵𝐶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𝑆𝑇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2643" y="4684813"/>
                <a:ext cx="1812227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ovéPole 56"/>
              <p:cNvSpPr txBox="1"/>
              <p:nvPr/>
            </p:nvSpPr>
            <p:spPr>
              <a:xfrm>
                <a:off x="6078863" y="4684813"/>
                <a:ext cx="18296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𝐶𝐴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𝑇𝑅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7" name="TextovéPole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863" y="4684813"/>
                <a:ext cx="1829668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ovéPole 57"/>
              <p:cNvSpPr txBox="1"/>
              <p:nvPr/>
            </p:nvSpPr>
            <p:spPr>
              <a:xfrm>
                <a:off x="1051127" y="5078058"/>
                <a:ext cx="144071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𝐴𝐵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≅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𝑅𝑆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8" name="TextovéPole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127" y="5078058"/>
                <a:ext cx="1440715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58"/>
              <p:cNvSpPr txBox="1"/>
              <p:nvPr/>
            </p:nvSpPr>
            <p:spPr>
              <a:xfrm>
                <a:off x="3564738" y="5078058"/>
                <a:ext cx="142263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𝐵𝐶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≅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𝑆𝑇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9" name="TextovéPole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4738" y="5078058"/>
                <a:ext cx="1422634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59"/>
              <p:cNvSpPr txBox="1"/>
              <p:nvPr/>
            </p:nvSpPr>
            <p:spPr>
              <a:xfrm>
                <a:off x="6253718" y="5078058"/>
                <a:ext cx="14400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𝐶𝐴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≅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𝑇𝑅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718" y="5078058"/>
                <a:ext cx="1440074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ovéPole 17"/>
          <p:cNvSpPr txBox="1"/>
          <p:nvPr/>
        </p:nvSpPr>
        <p:spPr>
          <a:xfrm>
            <a:off x="1" y="5733256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Každé dva trojúhelníky, které se shodují ve všech třech stranách, jsou shodné.</a:t>
            </a:r>
          </a:p>
        </p:txBody>
      </p:sp>
    </p:spTree>
    <p:extLst>
      <p:ext uri="{BB962C8B-B14F-4D97-AF65-F5344CB8AC3E}">
        <p14:creationId xmlns:p14="http://schemas.microsoft.com/office/powerpoint/2010/main" val="130105462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6" grpId="0"/>
      <p:bldP spid="28" grpId="0"/>
      <p:bldP spid="30" grpId="0"/>
      <p:bldP spid="32" grpId="0"/>
      <p:bldP spid="38" grpId="0"/>
      <p:bldP spid="39" grpId="0"/>
      <p:bldP spid="37" grpId="0"/>
      <p:bldP spid="5" grpId="0"/>
      <p:bldP spid="47" grpId="0"/>
      <p:bldP spid="48" grpId="0"/>
      <p:bldP spid="49" grpId="0"/>
      <p:bldP spid="50" grpId="0"/>
      <p:bldP spid="51" grpId="0"/>
      <p:bldP spid="52" grpId="0"/>
      <p:bldP spid="56" grpId="0"/>
      <p:bldP spid="57" grpId="0"/>
      <p:bldP spid="58" grpId="0"/>
      <p:bldP spid="59" grpId="0"/>
      <p:bldP spid="60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14313"/>
            <a:ext cx="8260407" cy="1462087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cs-CZ" dirty="0" smtClean="0"/>
              <a:t>Podobnost trojúhelníků</a:t>
            </a:r>
            <a:br>
              <a:rPr lang="cs-CZ" dirty="0" smtClean="0"/>
            </a:br>
            <a:r>
              <a:rPr lang="cs-CZ" sz="3200" dirty="0" smtClean="0"/>
              <a:t>Podobnost trojúhelníků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881374" y="4509120"/>
                <a:ext cx="22214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𝑅𝑆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</a:rPr>
                        <m:t>𝑘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𝐴𝐵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374" y="4509120"/>
                <a:ext cx="2221442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ovéPole 25"/>
          <p:cNvSpPr txBox="1"/>
          <p:nvPr/>
        </p:nvSpPr>
        <p:spPr>
          <a:xfrm>
            <a:off x="4911255" y="4221088"/>
            <a:ext cx="524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7750429" y="3861048"/>
            <a:ext cx="427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6540167" y="2051556"/>
            <a:ext cx="514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799517" y="4030139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2435561" y="3780875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1656025" y="2508946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2215772" y="2695022"/>
                <a:ext cx="330090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𝑨𝑩𝑪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~∆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𝑹𝑺𝑻</m:t>
                      </m:r>
                    </m:oMath>
                  </m:oMathPara>
                </a14:m>
                <a:endParaRPr lang="cs-CZ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5772" y="2695022"/>
                <a:ext cx="3300901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/>
          <p:cNvSpPr txBox="1"/>
          <p:nvPr/>
        </p:nvSpPr>
        <p:spPr>
          <a:xfrm>
            <a:off x="2946302" y="1788117"/>
            <a:ext cx="22273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Věta </a:t>
            </a:r>
            <a:r>
              <a:rPr lang="cs-CZ" sz="3200" b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sss</a:t>
            </a:r>
            <a:r>
              <a:rPr lang="cs-CZ" sz="32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endParaRPr lang="cs-CZ" sz="32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8" name="Přímá spojnice 7"/>
          <p:cNvCxnSpPr>
            <a:cxnSpLocks noChangeAspect="1"/>
          </p:cNvCxnSpPr>
          <p:nvPr/>
        </p:nvCxnSpPr>
        <p:spPr bwMode="auto">
          <a:xfrm flipV="1">
            <a:off x="915236" y="2874239"/>
            <a:ext cx="865995" cy="11559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Přímá spojnice 33"/>
          <p:cNvCxnSpPr/>
          <p:nvPr/>
        </p:nvCxnSpPr>
        <p:spPr bwMode="auto">
          <a:xfrm flipV="1">
            <a:off x="5120954" y="2349258"/>
            <a:ext cx="1443325" cy="19265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Přímá spojnice 40"/>
          <p:cNvCxnSpPr/>
          <p:nvPr/>
        </p:nvCxnSpPr>
        <p:spPr bwMode="auto">
          <a:xfrm flipV="1">
            <a:off x="5120954" y="2366596"/>
            <a:ext cx="1443325" cy="19265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Přímá spojnice 9"/>
          <p:cNvCxnSpPr>
            <a:cxnSpLocks noChangeAspect="1"/>
          </p:cNvCxnSpPr>
          <p:nvPr/>
        </p:nvCxnSpPr>
        <p:spPr bwMode="auto">
          <a:xfrm flipV="1">
            <a:off x="900539" y="3804748"/>
            <a:ext cx="1684988" cy="2253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Přímá spojnice 41"/>
          <p:cNvCxnSpPr/>
          <p:nvPr/>
        </p:nvCxnSpPr>
        <p:spPr bwMode="auto">
          <a:xfrm flipV="1">
            <a:off x="5135056" y="3900106"/>
            <a:ext cx="2808314" cy="3756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Přímá spojnice 42"/>
          <p:cNvCxnSpPr/>
          <p:nvPr/>
        </p:nvCxnSpPr>
        <p:spPr bwMode="auto">
          <a:xfrm flipV="1">
            <a:off x="5096841" y="3917444"/>
            <a:ext cx="2808314" cy="3756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Přímá spojnice 15"/>
          <p:cNvCxnSpPr>
            <a:cxnSpLocks noChangeAspect="1"/>
          </p:cNvCxnSpPr>
          <p:nvPr/>
        </p:nvCxnSpPr>
        <p:spPr bwMode="auto">
          <a:xfrm>
            <a:off x="1781231" y="2878278"/>
            <a:ext cx="818993" cy="92861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Přímá spojnice 43"/>
          <p:cNvCxnSpPr/>
          <p:nvPr/>
        </p:nvCxnSpPr>
        <p:spPr bwMode="auto">
          <a:xfrm>
            <a:off x="6558522" y="2362630"/>
            <a:ext cx="1364988" cy="15476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Přímá spojnice 44"/>
          <p:cNvCxnSpPr/>
          <p:nvPr/>
        </p:nvCxnSpPr>
        <p:spPr bwMode="auto">
          <a:xfrm>
            <a:off x="6540167" y="2366596"/>
            <a:ext cx="1364988" cy="15476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ovéPole 46"/>
          <p:cNvSpPr txBox="1"/>
          <p:nvPr/>
        </p:nvSpPr>
        <p:spPr>
          <a:xfrm>
            <a:off x="1138945" y="3095131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2168934" y="3079531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1764268" y="3857977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5556870" y="2951808"/>
            <a:ext cx="311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7241016" y="2770157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6368966" y="4158538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cxnSp>
        <p:nvCxnSpPr>
          <p:cNvPr id="53" name="Přímá spojnice 52"/>
          <p:cNvCxnSpPr>
            <a:cxnSpLocks noChangeAspect="1"/>
          </p:cNvCxnSpPr>
          <p:nvPr/>
        </p:nvCxnSpPr>
        <p:spPr bwMode="auto">
          <a:xfrm flipV="1">
            <a:off x="921774" y="3797622"/>
            <a:ext cx="1684988" cy="22539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Přímá spojnice 53"/>
          <p:cNvCxnSpPr>
            <a:cxnSpLocks noChangeAspect="1"/>
          </p:cNvCxnSpPr>
          <p:nvPr/>
        </p:nvCxnSpPr>
        <p:spPr bwMode="auto">
          <a:xfrm>
            <a:off x="1779558" y="2878278"/>
            <a:ext cx="818993" cy="92861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Přímá spojnice 54"/>
          <p:cNvCxnSpPr>
            <a:cxnSpLocks noChangeAspect="1"/>
          </p:cNvCxnSpPr>
          <p:nvPr/>
        </p:nvCxnSpPr>
        <p:spPr bwMode="auto">
          <a:xfrm flipV="1">
            <a:off x="923388" y="2874239"/>
            <a:ext cx="865995" cy="11559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3402643" y="4509120"/>
                <a:ext cx="220336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𝑆𝑇</m:t>
                          </m:r>
                        </m:e>
                      </m:d>
                      <m:r>
                        <a:rPr lang="cs-CZ" sz="2400" i="1">
                          <a:latin typeface="Cambria Math"/>
                        </a:rPr>
                        <m:t>=</m:t>
                      </m:r>
                      <m:r>
                        <a:rPr lang="cs-CZ" sz="2400" i="1">
                          <a:latin typeface="Cambria Math"/>
                        </a:rPr>
                        <m:t>𝑘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𝐵𝐶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2643" y="4509120"/>
                <a:ext cx="2203360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ovéPole 56"/>
              <p:cNvSpPr txBox="1"/>
              <p:nvPr/>
            </p:nvSpPr>
            <p:spPr>
              <a:xfrm>
                <a:off x="6078863" y="4509120"/>
                <a:ext cx="222080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𝑇𝑅</m:t>
                          </m:r>
                        </m:e>
                      </m:d>
                      <m:r>
                        <a:rPr lang="cs-CZ" sz="2400" i="1">
                          <a:latin typeface="Cambria Math"/>
                        </a:rPr>
                        <m:t>=</m:t>
                      </m:r>
                      <m:r>
                        <a:rPr lang="cs-CZ" sz="2400" i="1">
                          <a:latin typeface="Cambria Math"/>
                        </a:rPr>
                        <m:t>𝑘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𝐶𝐴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7" name="TextovéPole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863" y="4509120"/>
                <a:ext cx="2220801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ovéPole 57"/>
              <p:cNvSpPr txBox="1"/>
              <p:nvPr/>
            </p:nvSpPr>
            <p:spPr>
              <a:xfrm>
                <a:off x="1051127" y="4869160"/>
                <a:ext cx="1449371" cy="8559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𝑘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cs-CZ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𝑅𝑆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𝐴𝐵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8" name="TextovéPole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127" y="4869160"/>
                <a:ext cx="1449371" cy="85594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58"/>
              <p:cNvSpPr txBox="1"/>
              <p:nvPr/>
            </p:nvSpPr>
            <p:spPr>
              <a:xfrm>
                <a:off x="3564738" y="4869160"/>
                <a:ext cx="1475853" cy="8559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smtClean="0">
                          <a:latin typeface="Cambria Math"/>
                        </a:rPr>
                        <m:t>𝑘</m:t>
                      </m:r>
                      <m:r>
                        <a:rPr lang="cs-CZ" sz="2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𝑆𝑇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𝐵𝐶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9" name="TextovéPole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4738" y="4869160"/>
                <a:ext cx="1475853" cy="85594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59"/>
              <p:cNvSpPr txBox="1"/>
              <p:nvPr/>
            </p:nvSpPr>
            <p:spPr>
              <a:xfrm>
                <a:off x="6253718" y="4869160"/>
                <a:ext cx="1426481" cy="8559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smtClean="0">
                          <a:latin typeface="Cambria Math"/>
                        </a:rPr>
                        <m:t>𝑘</m:t>
                      </m:r>
                      <m:r>
                        <a:rPr lang="cs-CZ" sz="2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𝑇𝑅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𝐶𝐴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718" y="4869160"/>
                <a:ext cx="1426481" cy="85594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ovéPole 1"/>
          <p:cNvSpPr txBox="1"/>
          <p:nvPr/>
        </p:nvSpPr>
        <p:spPr>
          <a:xfrm>
            <a:off x="0" y="583836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Každé dva trojúhelníky, které mají sobě rovné poměry délek všech tří dvojic odpovídajících si stran, jsou podobné.</a:t>
            </a:r>
          </a:p>
        </p:txBody>
      </p:sp>
    </p:spTree>
    <p:extLst>
      <p:ext uri="{BB962C8B-B14F-4D97-AF65-F5344CB8AC3E}">
        <p14:creationId xmlns:p14="http://schemas.microsoft.com/office/powerpoint/2010/main" val="272238975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6" grpId="0"/>
      <p:bldP spid="28" grpId="0"/>
      <p:bldP spid="30" grpId="0"/>
      <p:bldP spid="32" grpId="0"/>
      <p:bldP spid="38" grpId="0"/>
      <p:bldP spid="39" grpId="0"/>
      <p:bldP spid="37" grpId="0"/>
      <p:bldP spid="5" grpId="0"/>
      <p:bldP spid="47" grpId="0"/>
      <p:bldP spid="48" grpId="0"/>
      <p:bldP spid="49" grpId="0"/>
      <p:bldP spid="50" grpId="0"/>
      <p:bldP spid="51" grpId="0"/>
      <p:bldP spid="52" grpId="0"/>
      <p:bldP spid="56" grpId="0"/>
      <p:bldP spid="57" grpId="0"/>
      <p:bldP spid="58" grpId="0"/>
      <p:bldP spid="59" grpId="0"/>
      <p:bldP spid="60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14313"/>
            <a:ext cx="8260407" cy="1462087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cs-CZ" dirty="0" smtClean="0"/>
              <a:t>Podobnost trojúhelníků</a:t>
            </a:r>
            <a:br>
              <a:rPr lang="cs-CZ" dirty="0" smtClean="0"/>
            </a:br>
            <a:r>
              <a:rPr lang="cs-CZ" sz="3200" dirty="0" smtClean="0"/>
              <a:t>Shodnost trojúhelníků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881374" y="4684813"/>
                <a:ext cx="1888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𝑅𝑆</m:t>
                          </m:r>
                        </m:e>
                      </m:d>
                      <m:r>
                        <a:rPr lang="cs-CZ" sz="2400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</a:rPr>
                            <m:t>𝐴𝐵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374" y="4684813"/>
                <a:ext cx="1888594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ovéPole 25"/>
          <p:cNvSpPr txBox="1"/>
          <p:nvPr/>
        </p:nvSpPr>
        <p:spPr>
          <a:xfrm>
            <a:off x="4911255" y="4373168"/>
            <a:ext cx="524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7750429" y="3976887"/>
            <a:ext cx="427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6540167" y="1936438"/>
            <a:ext cx="514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381943" y="4530885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3053029" y="4161553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1975713" y="2204864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2808969" y="2477769"/>
                <a:ext cx="301348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𝑨𝑩𝑪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≅∆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𝑹𝑺𝑻</m:t>
                      </m:r>
                    </m:oMath>
                  </m:oMathPara>
                </a14:m>
                <a:endParaRPr lang="cs-CZ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8969" y="2477769"/>
                <a:ext cx="3013487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/>
          <p:cNvSpPr txBox="1"/>
          <p:nvPr/>
        </p:nvSpPr>
        <p:spPr>
          <a:xfrm>
            <a:off x="2946302" y="1788117"/>
            <a:ext cx="22273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Věta </a:t>
            </a:r>
            <a:r>
              <a:rPr lang="cs-CZ" sz="3200" b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sus</a:t>
            </a:r>
            <a:r>
              <a:rPr lang="cs-CZ" sz="32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endParaRPr lang="cs-CZ" sz="32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8" name="Přímá spojnice 7"/>
          <p:cNvCxnSpPr/>
          <p:nvPr/>
        </p:nvCxnSpPr>
        <p:spPr bwMode="auto">
          <a:xfrm flipV="1">
            <a:off x="467542" y="2557582"/>
            <a:ext cx="1443325" cy="19265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Přímá spojnice 33"/>
          <p:cNvCxnSpPr/>
          <p:nvPr/>
        </p:nvCxnSpPr>
        <p:spPr bwMode="auto">
          <a:xfrm flipV="1">
            <a:off x="5120954" y="2349258"/>
            <a:ext cx="1443325" cy="19265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Přímá spojnice 40"/>
          <p:cNvCxnSpPr/>
          <p:nvPr/>
        </p:nvCxnSpPr>
        <p:spPr bwMode="auto">
          <a:xfrm flipV="1">
            <a:off x="5115197" y="2348880"/>
            <a:ext cx="1443325" cy="19265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Přímá spojnice 9"/>
          <p:cNvCxnSpPr/>
          <p:nvPr/>
        </p:nvCxnSpPr>
        <p:spPr bwMode="auto">
          <a:xfrm flipV="1">
            <a:off x="467542" y="4108430"/>
            <a:ext cx="2808314" cy="3756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Přímá spojnice 41"/>
          <p:cNvCxnSpPr/>
          <p:nvPr/>
        </p:nvCxnSpPr>
        <p:spPr bwMode="auto">
          <a:xfrm flipV="1">
            <a:off x="5135056" y="3900106"/>
            <a:ext cx="2808314" cy="3756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Přímá spojnice 42"/>
          <p:cNvCxnSpPr/>
          <p:nvPr/>
        </p:nvCxnSpPr>
        <p:spPr bwMode="auto">
          <a:xfrm flipV="1">
            <a:off x="5096841" y="3917444"/>
            <a:ext cx="2808314" cy="3756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Přímá spojnice 15"/>
          <p:cNvCxnSpPr/>
          <p:nvPr/>
        </p:nvCxnSpPr>
        <p:spPr bwMode="auto">
          <a:xfrm>
            <a:off x="1911436" y="2560742"/>
            <a:ext cx="1364988" cy="15476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Přímá spojnice 44"/>
          <p:cNvCxnSpPr/>
          <p:nvPr/>
        </p:nvCxnSpPr>
        <p:spPr bwMode="auto">
          <a:xfrm>
            <a:off x="6558522" y="2349258"/>
            <a:ext cx="1364988" cy="15476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ovéPole 46"/>
          <p:cNvSpPr txBox="1"/>
          <p:nvPr/>
        </p:nvSpPr>
        <p:spPr>
          <a:xfrm>
            <a:off x="805312" y="3136474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2593930" y="2955774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1700498" y="4315481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5556870" y="2951808"/>
            <a:ext cx="311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7241016" y="2770157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6368966" y="4158538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cxnSp>
        <p:nvCxnSpPr>
          <p:cNvPr id="53" name="Přímá spojnice 52"/>
          <p:cNvCxnSpPr/>
          <p:nvPr/>
        </p:nvCxnSpPr>
        <p:spPr bwMode="auto">
          <a:xfrm flipV="1">
            <a:off x="468110" y="4121357"/>
            <a:ext cx="2808314" cy="3756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Přímá spojnice 54"/>
          <p:cNvCxnSpPr/>
          <p:nvPr/>
        </p:nvCxnSpPr>
        <p:spPr bwMode="auto">
          <a:xfrm flipV="1">
            <a:off x="456818" y="2563094"/>
            <a:ext cx="1443325" cy="19265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3402643" y="4684813"/>
                <a:ext cx="18705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𝑅𝑇</m:t>
                          </m:r>
                        </m:e>
                      </m:d>
                      <m:r>
                        <a:rPr lang="cs-CZ" sz="2400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cs-CZ" sz="2400" i="1">
                              <a:latin typeface="Cambria Math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2643" y="4684813"/>
                <a:ext cx="1870512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ovéPole 56"/>
              <p:cNvSpPr txBox="1"/>
              <p:nvPr/>
            </p:nvSpPr>
            <p:spPr>
              <a:xfrm>
                <a:off x="6078863" y="4684813"/>
                <a:ext cx="261417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cs-CZ" sz="2400" dirty="0"/>
                            <m:t>∢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𝑇𝑅𝑆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</a:rPr>
                            <m:t>∢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𝐶𝐴𝐵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7" name="TextovéPole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863" y="4684813"/>
                <a:ext cx="2614177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ovéPole 57"/>
              <p:cNvSpPr txBox="1"/>
              <p:nvPr/>
            </p:nvSpPr>
            <p:spPr>
              <a:xfrm>
                <a:off x="1051127" y="5271591"/>
                <a:ext cx="144071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𝑅𝑆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≅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𝐴𝐵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8" name="TextovéPole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127" y="5271591"/>
                <a:ext cx="1440715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58"/>
              <p:cNvSpPr txBox="1"/>
              <p:nvPr/>
            </p:nvSpPr>
            <p:spPr>
              <a:xfrm>
                <a:off x="3604395" y="5271590"/>
                <a:ext cx="14546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𝑅𝑇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≅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𝐴𝐶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9" name="TextovéPole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395" y="5271590"/>
                <a:ext cx="1454693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ovéPole 17"/>
          <p:cNvSpPr txBox="1"/>
          <p:nvPr/>
        </p:nvSpPr>
        <p:spPr>
          <a:xfrm>
            <a:off x="1" y="5733256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Každé dva trojúhelníky, které se shodují ve dvou stranách </a:t>
            </a:r>
            <a:r>
              <a:rPr lang="cs-CZ" sz="2400" b="1" dirty="0" smtClean="0">
                <a:solidFill>
                  <a:srgbClr val="FF0000"/>
                </a:solidFill>
              </a:rPr>
              <a:t/>
            </a:r>
            <a:br>
              <a:rPr lang="cs-CZ" sz="2400" b="1" dirty="0" smtClean="0">
                <a:solidFill>
                  <a:srgbClr val="FF0000"/>
                </a:solidFill>
              </a:rPr>
            </a:br>
            <a:r>
              <a:rPr lang="cs-CZ" sz="2400" b="1" dirty="0" smtClean="0">
                <a:solidFill>
                  <a:srgbClr val="FF0000"/>
                </a:solidFill>
              </a:rPr>
              <a:t>a </a:t>
            </a:r>
            <a:r>
              <a:rPr lang="cs-CZ" sz="2400" b="1" dirty="0">
                <a:solidFill>
                  <a:srgbClr val="FF0000"/>
                </a:solidFill>
              </a:rPr>
              <a:t>úhlu jimi sevřeném, jsou shodné.</a:t>
            </a:r>
          </a:p>
        </p:txBody>
      </p:sp>
      <p:sp>
        <p:nvSpPr>
          <p:cNvPr id="2" name="Oblouk 1"/>
          <p:cNvSpPr/>
          <p:nvPr/>
        </p:nvSpPr>
        <p:spPr bwMode="auto">
          <a:xfrm rot="895705">
            <a:off x="337857" y="3689801"/>
            <a:ext cx="1170401" cy="1015539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Oblouk 39"/>
          <p:cNvSpPr/>
          <p:nvPr/>
        </p:nvSpPr>
        <p:spPr bwMode="auto">
          <a:xfrm rot="895705">
            <a:off x="5003558" y="3470556"/>
            <a:ext cx="1170401" cy="1015539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Oblouk 45"/>
          <p:cNvSpPr/>
          <p:nvPr/>
        </p:nvSpPr>
        <p:spPr bwMode="auto">
          <a:xfrm rot="895705">
            <a:off x="5003557" y="3470556"/>
            <a:ext cx="1170401" cy="1015539"/>
          </a:xfrm>
          <a:prstGeom prst="arc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Oblouk 60"/>
          <p:cNvSpPr/>
          <p:nvPr/>
        </p:nvSpPr>
        <p:spPr bwMode="auto">
          <a:xfrm rot="895705">
            <a:off x="337856" y="3689800"/>
            <a:ext cx="1170401" cy="1015539"/>
          </a:xfrm>
          <a:prstGeom prst="arc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827584" y="3906426"/>
            <a:ext cx="342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ym typeface="Symbol"/>
              </a:rPr>
              <a:t></a:t>
            </a:r>
            <a:endParaRPr lang="cs-CZ" sz="2400" b="1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5519514" y="3659692"/>
            <a:ext cx="342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ym typeface="Symbol"/>
              </a:rPr>
              <a:t></a:t>
            </a:r>
            <a:endParaRPr lang="cs-CZ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7095243" y="5271591"/>
                <a:ext cx="86113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sz="2400" dirty="0">
                        <a:sym typeface="Symbol"/>
                      </a:rPr>
                      <m:t></m:t>
                    </m:r>
                    <m:r>
                      <m:rPr>
                        <m:nor/>
                      </m:rPr>
                      <a:rPr lang="cs-CZ" sz="2400" i="1" dirty="0" smtClean="0">
                        <a:latin typeface="Cambria Math" pitchFamily="18" charset="0"/>
                        <a:ea typeface="Cambria Math" pitchFamily="18" charset="0"/>
                        <a:sym typeface="Symbol"/>
                      </a:rPr>
                      <m:t>=</m:t>
                    </m:r>
                  </m:oMath>
                </a14:m>
                <a:r>
                  <a:rPr lang="cs-CZ" sz="2400" dirty="0">
                    <a:ea typeface="Cambria Math" pitchFamily="18" charset="0"/>
                    <a:sym typeface="Symbol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sz="2400" i="1" dirty="0">
                        <a:latin typeface="Cambria Math" pitchFamily="18" charset="0"/>
                        <a:ea typeface="Cambria Math" pitchFamily="18" charset="0"/>
                        <a:sym typeface="Symbol"/>
                      </a:rPr>
                      <m:t></m:t>
                    </m:r>
                  </m:oMath>
                </a14:m>
                <a:endParaRPr lang="cs-CZ" sz="2400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5243" y="5271591"/>
                <a:ext cx="861133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1418" b="-1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58440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6" grpId="0"/>
      <p:bldP spid="28" grpId="0"/>
      <p:bldP spid="30" grpId="0"/>
      <p:bldP spid="32" grpId="0"/>
      <p:bldP spid="38" grpId="0"/>
      <p:bldP spid="39" grpId="0"/>
      <p:bldP spid="37" grpId="0"/>
      <p:bldP spid="5" grpId="0"/>
      <p:bldP spid="47" grpId="0"/>
      <p:bldP spid="48" grpId="0"/>
      <p:bldP spid="49" grpId="0"/>
      <p:bldP spid="50" grpId="0"/>
      <p:bldP spid="51" grpId="0"/>
      <p:bldP spid="52" grpId="0"/>
      <p:bldP spid="56" grpId="0"/>
      <p:bldP spid="57" grpId="0"/>
      <p:bldP spid="58" grpId="0"/>
      <p:bldP spid="59" grpId="0"/>
      <p:bldP spid="18" grpId="0"/>
      <p:bldP spid="2" grpId="0" animBg="1"/>
      <p:bldP spid="40" grpId="0" animBg="1"/>
      <p:bldP spid="46" grpId="0" animBg="1"/>
      <p:bldP spid="61" grpId="0" animBg="1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14313"/>
            <a:ext cx="8260407" cy="1462087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cs-CZ" dirty="0" smtClean="0"/>
              <a:t>Podobnost trojúhelníků</a:t>
            </a:r>
            <a:br>
              <a:rPr lang="cs-CZ" dirty="0" smtClean="0"/>
            </a:br>
            <a:r>
              <a:rPr lang="cs-CZ" sz="3200" dirty="0" smtClean="0"/>
              <a:t>Podobnost trojúhelníků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881374" y="4509120"/>
                <a:ext cx="22999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𝑅𝑆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</a:rPr>
                        <m:t>𝑘</m:t>
                      </m:r>
                      <m:r>
                        <a:rPr lang="cs-CZ" sz="2400" b="0" i="1" smtClean="0">
                          <a:latin typeface="Cambria Math"/>
                        </a:rPr>
                        <m:t> ·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𝐴𝐵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374" y="4509120"/>
                <a:ext cx="2299989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ovéPole 25"/>
          <p:cNvSpPr txBox="1"/>
          <p:nvPr/>
        </p:nvSpPr>
        <p:spPr>
          <a:xfrm>
            <a:off x="4911255" y="4221088"/>
            <a:ext cx="524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7750429" y="3861048"/>
            <a:ext cx="427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6372200" y="2051556"/>
            <a:ext cx="514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566889" y="3659692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2253043" y="3347700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1469017" y="2088731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2808969" y="2477769"/>
                <a:ext cx="301348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𝑨𝑩𝑪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~∆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𝑹𝑺𝑻</m:t>
                      </m:r>
                    </m:oMath>
                  </m:oMathPara>
                </a14:m>
                <a:endParaRPr lang="cs-CZ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8969" y="2477769"/>
                <a:ext cx="3013487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/>
          <p:cNvSpPr txBox="1"/>
          <p:nvPr/>
        </p:nvSpPr>
        <p:spPr>
          <a:xfrm>
            <a:off x="2946302" y="1788117"/>
            <a:ext cx="22273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Věta </a:t>
            </a:r>
            <a:r>
              <a:rPr lang="cs-CZ" sz="3200" b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sus</a:t>
            </a:r>
            <a:r>
              <a:rPr lang="cs-CZ" sz="32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endParaRPr lang="cs-CZ" sz="32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8" name="Přímá spojnice 7"/>
          <p:cNvCxnSpPr>
            <a:cxnSpLocks noChangeAspect="1"/>
          </p:cNvCxnSpPr>
          <p:nvPr/>
        </p:nvCxnSpPr>
        <p:spPr bwMode="auto">
          <a:xfrm flipV="1">
            <a:off x="724344" y="2447099"/>
            <a:ext cx="865995" cy="11559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Přímá spojnice 33"/>
          <p:cNvCxnSpPr/>
          <p:nvPr/>
        </p:nvCxnSpPr>
        <p:spPr bwMode="auto">
          <a:xfrm flipV="1">
            <a:off x="5120954" y="2349258"/>
            <a:ext cx="1443325" cy="19265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Přímá spojnice 40"/>
          <p:cNvCxnSpPr/>
          <p:nvPr/>
        </p:nvCxnSpPr>
        <p:spPr bwMode="auto">
          <a:xfrm flipV="1">
            <a:off x="5120954" y="2366596"/>
            <a:ext cx="1443325" cy="19265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Přímá spojnice 9"/>
          <p:cNvCxnSpPr>
            <a:cxnSpLocks noChangeAspect="1"/>
          </p:cNvCxnSpPr>
          <p:nvPr/>
        </p:nvCxnSpPr>
        <p:spPr bwMode="auto">
          <a:xfrm flipV="1">
            <a:off x="724344" y="3369634"/>
            <a:ext cx="1684988" cy="2253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Přímá spojnice 41"/>
          <p:cNvCxnSpPr/>
          <p:nvPr/>
        </p:nvCxnSpPr>
        <p:spPr bwMode="auto">
          <a:xfrm flipV="1">
            <a:off x="5135056" y="3900106"/>
            <a:ext cx="2808314" cy="3756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Přímá spojnice 42"/>
          <p:cNvCxnSpPr/>
          <p:nvPr/>
        </p:nvCxnSpPr>
        <p:spPr bwMode="auto">
          <a:xfrm flipV="1">
            <a:off x="5096841" y="3917444"/>
            <a:ext cx="2808314" cy="3756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Přímá spojnice 15"/>
          <p:cNvCxnSpPr>
            <a:cxnSpLocks noChangeAspect="1"/>
          </p:cNvCxnSpPr>
          <p:nvPr/>
        </p:nvCxnSpPr>
        <p:spPr bwMode="auto">
          <a:xfrm>
            <a:off x="1590339" y="2447099"/>
            <a:ext cx="818993" cy="92861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Přímá spojnice 44"/>
          <p:cNvCxnSpPr/>
          <p:nvPr/>
        </p:nvCxnSpPr>
        <p:spPr bwMode="auto">
          <a:xfrm>
            <a:off x="6558522" y="2349258"/>
            <a:ext cx="1364988" cy="15476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ovéPole 46"/>
          <p:cNvSpPr txBox="1"/>
          <p:nvPr/>
        </p:nvSpPr>
        <p:spPr>
          <a:xfrm>
            <a:off x="909290" y="2655291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1951304" y="2627620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1537501" y="3421533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5556870" y="2951808"/>
            <a:ext cx="311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7241016" y="2770157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6368966" y="4158538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cxnSp>
        <p:nvCxnSpPr>
          <p:cNvPr id="53" name="Přímá spojnice 52"/>
          <p:cNvCxnSpPr>
            <a:cxnSpLocks noChangeAspect="1"/>
          </p:cNvCxnSpPr>
          <p:nvPr/>
        </p:nvCxnSpPr>
        <p:spPr bwMode="auto">
          <a:xfrm flipV="1">
            <a:off x="725260" y="3369392"/>
            <a:ext cx="1684988" cy="22539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Přímá spojnice 54"/>
          <p:cNvCxnSpPr>
            <a:cxnSpLocks noChangeAspect="1"/>
          </p:cNvCxnSpPr>
          <p:nvPr/>
        </p:nvCxnSpPr>
        <p:spPr bwMode="auto">
          <a:xfrm flipV="1">
            <a:off x="725260" y="2450299"/>
            <a:ext cx="865995" cy="11559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3402643" y="4509120"/>
                <a:ext cx="23075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𝑅𝑇</m:t>
                          </m:r>
                        </m:e>
                      </m:d>
                      <m:r>
                        <a:rPr lang="cs-CZ" sz="2400" i="1">
                          <a:latin typeface="Cambria Math"/>
                        </a:rPr>
                        <m:t>=</m:t>
                      </m:r>
                      <m:r>
                        <a:rPr lang="cs-CZ" sz="2400" i="1">
                          <a:latin typeface="Cambria Math"/>
                        </a:rPr>
                        <m:t>𝑘</m:t>
                      </m:r>
                      <m:r>
                        <a:rPr lang="cs-CZ" sz="2400" i="1">
                          <a:latin typeface="Cambria Math"/>
                        </a:rPr>
                        <m:t> ·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𝐴𝐶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2643" y="4509120"/>
                <a:ext cx="2307555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ovéPole 56"/>
              <p:cNvSpPr txBox="1"/>
              <p:nvPr/>
            </p:nvSpPr>
            <p:spPr>
              <a:xfrm>
                <a:off x="6078863" y="4509120"/>
                <a:ext cx="261417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cs-CZ" sz="2400" dirty="0"/>
                            <m:t>∢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𝑇𝑅𝑆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</a:rPr>
                            <m:t>∢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𝐶𝐴𝐵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7" name="TextovéPole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863" y="4509120"/>
                <a:ext cx="2614177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ovéPole 57"/>
              <p:cNvSpPr txBox="1"/>
              <p:nvPr/>
            </p:nvSpPr>
            <p:spPr>
              <a:xfrm>
                <a:off x="1051127" y="4869160"/>
                <a:ext cx="1449371" cy="8559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/>
                        </a:rPr>
                        <m:t>𝑘</m:t>
                      </m:r>
                      <m:r>
                        <a:rPr lang="cs-CZ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𝑅𝑆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𝐴𝐵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8" name="TextovéPole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127" y="4869160"/>
                <a:ext cx="1449371" cy="85594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58"/>
              <p:cNvSpPr txBox="1"/>
              <p:nvPr/>
            </p:nvSpPr>
            <p:spPr>
              <a:xfrm>
                <a:off x="3564738" y="4869160"/>
                <a:ext cx="1443408" cy="8559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smtClean="0">
                          <a:latin typeface="Cambria Math"/>
                        </a:rPr>
                        <m:t>𝑘</m:t>
                      </m:r>
                      <m:r>
                        <a:rPr lang="cs-CZ" sz="2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𝑅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𝑇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𝐴𝐶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9" name="TextovéPole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4738" y="4869160"/>
                <a:ext cx="1443408" cy="85594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59"/>
              <p:cNvSpPr txBox="1"/>
              <p:nvPr/>
            </p:nvSpPr>
            <p:spPr>
              <a:xfrm>
                <a:off x="7023235" y="4941168"/>
                <a:ext cx="86113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sz="2400" dirty="0">
                        <a:sym typeface="Symbol"/>
                      </a:rPr>
                      <m:t></m:t>
                    </m:r>
                    <m:r>
                      <m:rPr>
                        <m:nor/>
                      </m:rPr>
                      <a:rPr lang="cs-CZ" sz="2400" i="1" dirty="0" smtClean="0">
                        <a:latin typeface="Cambria Math" pitchFamily="18" charset="0"/>
                        <a:ea typeface="Cambria Math" pitchFamily="18" charset="0"/>
                        <a:sym typeface="Symbol"/>
                      </a:rPr>
                      <m:t>=</m:t>
                    </m:r>
                  </m:oMath>
                </a14:m>
                <a:r>
                  <a:rPr lang="cs-CZ" sz="2400" b="1" dirty="0">
                    <a:sym typeface="Symbol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sz="2400" i="1" dirty="0">
                        <a:latin typeface="Cambria Math" pitchFamily="18" charset="0"/>
                        <a:ea typeface="Cambria Math" pitchFamily="18" charset="0"/>
                        <a:sym typeface="Symbol"/>
                      </a:rPr>
                      <m:t></m:t>
                    </m:r>
                  </m:oMath>
                </a14:m>
                <a:endParaRPr lang="cs-CZ" sz="2400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235" y="4941168"/>
                <a:ext cx="861133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709" b="-1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ovéPole 17"/>
          <p:cNvSpPr txBox="1"/>
          <p:nvPr/>
        </p:nvSpPr>
        <p:spPr>
          <a:xfrm>
            <a:off x="1" y="5661248"/>
            <a:ext cx="9143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Každé dva trojúhelníky, které mají sobě rovné poměry délek dvou odpovídajících si stran a shodují se v úhlu jimi sevřeném, jsou podobné.</a:t>
            </a:r>
          </a:p>
        </p:txBody>
      </p:sp>
      <p:sp>
        <p:nvSpPr>
          <p:cNvPr id="2" name="Oblouk 1"/>
          <p:cNvSpPr/>
          <p:nvPr/>
        </p:nvSpPr>
        <p:spPr bwMode="auto">
          <a:xfrm rot="895705">
            <a:off x="591398" y="2813370"/>
            <a:ext cx="1170401" cy="1015539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Oblouk 39"/>
          <p:cNvSpPr/>
          <p:nvPr/>
        </p:nvSpPr>
        <p:spPr bwMode="auto">
          <a:xfrm rot="895705">
            <a:off x="5003558" y="3470556"/>
            <a:ext cx="1170401" cy="1015539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Oblouk 45"/>
          <p:cNvSpPr/>
          <p:nvPr/>
        </p:nvSpPr>
        <p:spPr bwMode="auto">
          <a:xfrm rot="895705">
            <a:off x="5003557" y="3470556"/>
            <a:ext cx="1170401" cy="1015539"/>
          </a:xfrm>
          <a:prstGeom prst="arc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Oblouk 60"/>
          <p:cNvSpPr/>
          <p:nvPr/>
        </p:nvSpPr>
        <p:spPr bwMode="auto">
          <a:xfrm rot="895705">
            <a:off x="591399" y="2804738"/>
            <a:ext cx="1170401" cy="1015539"/>
          </a:xfrm>
          <a:prstGeom prst="arc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1157341" y="2924944"/>
            <a:ext cx="342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ym typeface="Symbol"/>
              </a:rPr>
              <a:t></a:t>
            </a:r>
            <a:endParaRPr lang="cs-CZ" sz="2400" b="1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5519514" y="3659692"/>
            <a:ext cx="342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ym typeface="Symbol"/>
              </a:rPr>
              <a:t>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1413526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6" grpId="0"/>
      <p:bldP spid="28" grpId="0"/>
      <p:bldP spid="30" grpId="0"/>
      <p:bldP spid="32" grpId="0"/>
      <p:bldP spid="38" grpId="0"/>
      <p:bldP spid="39" grpId="0"/>
      <p:bldP spid="37" grpId="0"/>
      <p:bldP spid="5" grpId="0"/>
      <p:bldP spid="47" grpId="0"/>
      <p:bldP spid="48" grpId="0"/>
      <p:bldP spid="49" grpId="0"/>
      <p:bldP spid="50" grpId="0"/>
      <p:bldP spid="51" grpId="0"/>
      <p:bldP spid="52" grpId="0"/>
      <p:bldP spid="56" grpId="0"/>
      <p:bldP spid="57" grpId="0"/>
      <p:bldP spid="58" grpId="0"/>
      <p:bldP spid="59" grpId="0"/>
      <p:bldP spid="60" grpId="0"/>
      <p:bldP spid="18" grpId="0"/>
      <p:bldP spid="2" grpId="0" animBg="1"/>
      <p:bldP spid="40" grpId="0" animBg="1"/>
      <p:bldP spid="46" grpId="0" animBg="1"/>
      <p:bldP spid="6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14313"/>
            <a:ext cx="8260407" cy="1462087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cs-CZ" dirty="0" smtClean="0"/>
              <a:t>Podobnost trojúhelníků</a:t>
            </a:r>
            <a:br>
              <a:rPr lang="cs-CZ" dirty="0" smtClean="0"/>
            </a:br>
            <a:r>
              <a:rPr lang="cs-CZ" sz="3200" dirty="0" smtClean="0"/>
              <a:t>Shodnost trojúhelníků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881374" y="4695527"/>
                <a:ext cx="1888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𝑅𝑆</m:t>
                          </m:r>
                        </m:e>
                      </m:d>
                      <m:r>
                        <a:rPr lang="cs-CZ" sz="2400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</a:rPr>
                            <m:t>𝐴𝐵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374" y="4695527"/>
                <a:ext cx="1888594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ovéPole 25"/>
          <p:cNvSpPr txBox="1"/>
          <p:nvPr/>
        </p:nvSpPr>
        <p:spPr>
          <a:xfrm>
            <a:off x="4911255" y="4373168"/>
            <a:ext cx="524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7750429" y="3976887"/>
            <a:ext cx="427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6540167" y="1936438"/>
            <a:ext cx="514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643838" y="4427012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3425974" y="4033723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2059368" y="2076466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2808969" y="2477769"/>
                <a:ext cx="301348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𝑨𝑩𝑪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≅∆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𝑹𝑺𝑻</m:t>
                      </m:r>
                    </m:oMath>
                  </m:oMathPara>
                </a14:m>
                <a:endParaRPr lang="cs-CZ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8969" y="2477769"/>
                <a:ext cx="3013487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/>
          <p:cNvSpPr txBox="1"/>
          <p:nvPr/>
        </p:nvSpPr>
        <p:spPr>
          <a:xfrm>
            <a:off x="2946302" y="1788117"/>
            <a:ext cx="22273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Věta usu:</a:t>
            </a:r>
            <a:endParaRPr lang="cs-CZ" sz="32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8" name="Přímá spojnice 7"/>
          <p:cNvCxnSpPr>
            <a:cxnSpLocks noChangeAspect="1"/>
          </p:cNvCxnSpPr>
          <p:nvPr/>
        </p:nvCxnSpPr>
        <p:spPr bwMode="auto">
          <a:xfrm flipV="1">
            <a:off x="790852" y="2518550"/>
            <a:ext cx="1439717" cy="19216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Přímá spojnice 40"/>
          <p:cNvCxnSpPr/>
          <p:nvPr/>
        </p:nvCxnSpPr>
        <p:spPr bwMode="auto">
          <a:xfrm flipV="1">
            <a:off x="5106208" y="2357890"/>
            <a:ext cx="1443325" cy="19265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Přímá spojnice 9"/>
          <p:cNvCxnSpPr>
            <a:cxnSpLocks noChangeAspect="1"/>
          </p:cNvCxnSpPr>
          <p:nvPr/>
        </p:nvCxnSpPr>
        <p:spPr bwMode="auto">
          <a:xfrm flipV="1">
            <a:off x="782903" y="4059990"/>
            <a:ext cx="2801294" cy="37471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Přímá spojnice 41"/>
          <p:cNvCxnSpPr/>
          <p:nvPr/>
        </p:nvCxnSpPr>
        <p:spPr bwMode="auto">
          <a:xfrm flipV="1">
            <a:off x="5135056" y="3900106"/>
            <a:ext cx="2808314" cy="3756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Přímá spojnice 42"/>
          <p:cNvCxnSpPr/>
          <p:nvPr/>
        </p:nvCxnSpPr>
        <p:spPr bwMode="auto">
          <a:xfrm flipV="1">
            <a:off x="5096841" y="3917444"/>
            <a:ext cx="2808314" cy="3756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Přímá spojnice 15"/>
          <p:cNvCxnSpPr>
            <a:cxnSpLocks noChangeAspect="1"/>
          </p:cNvCxnSpPr>
          <p:nvPr/>
        </p:nvCxnSpPr>
        <p:spPr bwMode="auto">
          <a:xfrm>
            <a:off x="2230569" y="2531371"/>
            <a:ext cx="1361576" cy="15438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Přímá spojnice 44"/>
          <p:cNvCxnSpPr/>
          <p:nvPr/>
        </p:nvCxnSpPr>
        <p:spPr bwMode="auto">
          <a:xfrm>
            <a:off x="6558522" y="2349258"/>
            <a:ext cx="1364988" cy="15476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ovéPole 46"/>
          <p:cNvSpPr txBox="1"/>
          <p:nvPr/>
        </p:nvSpPr>
        <p:spPr>
          <a:xfrm>
            <a:off x="1249399" y="3087871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2862026" y="2967607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2059367" y="4149080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5556870" y="2951808"/>
            <a:ext cx="311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7241016" y="2770157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6368966" y="4158538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cxnSp>
        <p:nvCxnSpPr>
          <p:cNvPr id="53" name="Přímá spojnice 52"/>
          <p:cNvCxnSpPr>
            <a:cxnSpLocks noChangeAspect="1"/>
          </p:cNvCxnSpPr>
          <p:nvPr/>
        </p:nvCxnSpPr>
        <p:spPr bwMode="auto">
          <a:xfrm flipV="1">
            <a:off x="790852" y="4065521"/>
            <a:ext cx="2801294" cy="37471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3402643" y="4653136"/>
                <a:ext cx="261417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cs-CZ" sz="2400" dirty="0"/>
                            <m:t>∢</m:t>
                          </m:r>
                          <m:r>
                            <a:rPr lang="cs-CZ" sz="2400" i="1" smtClean="0">
                              <a:latin typeface="Cambria Math"/>
                            </a:rPr>
                            <m:t>𝑇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𝑅𝑆</m:t>
                          </m:r>
                        </m:e>
                      </m:d>
                      <m:r>
                        <a:rPr lang="cs-CZ" sz="2400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</a:rPr>
                            <m:t>∢</m:t>
                          </m:r>
                          <m:r>
                            <a:rPr lang="cs-CZ" sz="2400" i="1" smtClean="0">
                              <a:latin typeface="Cambria Math"/>
                            </a:rPr>
                            <m:t>𝐶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𝐴𝐵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2643" y="4653136"/>
                <a:ext cx="2614177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ovéPole 56"/>
              <p:cNvSpPr txBox="1"/>
              <p:nvPr/>
            </p:nvSpPr>
            <p:spPr>
              <a:xfrm>
                <a:off x="6078863" y="4684813"/>
                <a:ext cx="261193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cs-CZ" sz="2400" dirty="0"/>
                            <m:t>∢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𝑇𝑆𝑅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</a:rPr>
                            <m:t>∢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𝐶𝐵𝐴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7" name="TextovéPole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863" y="4684813"/>
                <a:ext cx="2611933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ovéPole 57"/>
              <p:cNvSpPr txBox="1"/>
              <p:nvPr/>
            </p:nvSpPr>
            <p:spPr>
              <a:xfrm>
                <a:off x="1105314" y="5271591"/>
                <a:ext cx="144071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𝑅𝑆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≅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𝐴𝐵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8" name="TextovéPole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314" y="5271591"/>
                <a:ext cx="1440715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58"/>
              <p:cNvSpPr txBox="1"/>
              <p:nvPr/>
            </p:nvSpPr>
            <p:spPr>
              <a:xfrm>
                <a:off x="4294945" y="5271590"/>
                <a:ext cx="86113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2400" dirty="0">
                          <a:sym typeface="Symbol"/>
                        </a:rPr>
                        <m:t></m:t>
                      </m:r>
                      <m:r>
                        <m:rPr>
                          <m:nor/>
                        </m:rPr>
                        <a:rPr lang="cs-CZ" sz="2400" i="1" dirty="0">
                          <a:latin typeface="Cambria Math" pitchFamily="18" charset="0"/>
                          <a:ea typeface="Cambria Math" pitchFamily="18" charset="0"/>
                          <a:sym typeface="Symbol"/>
                        </a:rPr>
                        <m:t>=</m:t>
                      </m:r>
                    </m:oMath>
                  </m:oMathPara>
                </a14:m>
                <a:endParaRPr lang="cs-CZ" sz="2400" i="1" dirty="0"/>
              </a:p>
            </p:txBody>
          </p:sp>
        </mc:Choice>
        <mc:Fallback xmlns="">
          <p:sp>
            <p:nvSpPr>
              <p:cNvPr id="59" name="TextovéPole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4945" y="5271590"/>
                <a:ext cx="861133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ovéPole 17"/>
          <p:cNvSpPr txBox="1"/>
          <p:nvPr/>
        </p:nvSpPr>
        <p:spPr>
          <a:xfrm>
            <a:off x="1" y="5910371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Každé dva trojúhelníky, které se shodují v jedné straně </a:t>
            </a:r>
            <a:r>
              <a:rPr lang="cs-CZ" sz="2400" b="1" dirty="0" smtClean="0">
                <a:solidFill>
                  <a:srgbClr val="FF0000"/>
                </a:solidFill>
              </a:rPr>
              <a:t/>
            </a:r>
            <a:br>
              <a:rPr lang="cs-CZ" sz="2400" b="1" dirty="0" smtClean="0">
                <a:solidFill>
                  <a:srgbClr val="FF0000"/>
                </a:solidFill>
              </a:rPr>
            </a:br>
            <a:r>
              <a:rPr lang="cs-CZ" sz="2400" b="1" dirty="0" smtClean="0">
                <a:solidFill>
                  <a:srgbClr val="FF0000"/>
                </a:solidFill>
              </a:rPr>
              <a:t>a </a:t>
            </a:r>
            <a:r>
              <a:rPr lang="cs-CZ" sz="2400" b="1" dirty="0">
                <a:solidFill>
                  <a:srgbClr val="FF0000"/>
                </a:solidFill>
              </a:rPr>
              <a:t>ve dvou úhlech k ní přilehlých, jsou shodné.</a:t>
            </a:r>
          </a:p>
        </p:txBody>
      </p:sp>
      <p:sp>
        <p:nvSpPr>
          <p:cNvPr id="2" name="Oblouk 1"/>
          <p:cNvSpPr/>
          <p:nvPr/>
        </p:nvSpPr>
        <p:spPr bwMode="auto">
          <a:xfrm rot="895705">
            <a:off x="676310" y="3653784"/>
            <a:ext cx="1170401" cy="1015539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Oblouk 39"/>
          <p:cNvSpPr/>
          <p:nvPr/>
        </p:nvSpPr>
        <p:spPr bwMode="auto">
          <a:xfrm rot="895705">
            <a:off x="5003558" y="3470556"/>
            <a:ext cx="1170401" cy="1015539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Oblouk 45"/>
          <p:cNvSpPr/>
          <p:nvPr/>
        </p:nvSpPr>
        <p:spPr bwMode="auto">
          <a:xfrm rot="895705">
            <a:off x="5003557" y="3470556"/>
            <a:ext cx="1170401" cy="1015539"/>
          </a:xfrm>
          <a:prstGeom prst="arc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Oblouk 60"/>
          <p:cNvSpPr/>
          <p:nvPr/>
        </p:nvSpPr>
        <p:spPr bwMode="auto">
          <a:xfrm rot="895705">
            <a:off x="664199" y="3650767"/>
            <a:ext cx="1170401" cy="1015539"/>
          </a:xfrm>
          <a:prstGeom prst="arc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1213038" y="3857099"/>
            <a:ext cx="342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ym typeface="Symbol"/>
              </a:rPr>
              <a:t></a:t>
            </a:r>
            <a:endParaRPr lang="cs-CZ" sz="2400" b="1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5519514" y="3659692"/>
            <a:ext cx="342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ym typeface="Symbol"/>
              </a:rPr>
              <a:t></a:t>
            </a:r>
            <a:endParaRPr lang="cs-CZ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6948264" y="5271591"/>
                <a:ext cx="86113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2400" i="1" dirty="0">
                          <a:sym typeface="Symbol"/>
                        </a:rPr>
                        <m:t></m:t>
                      </m:r>
                      <m:r>
                        <m:rPr>
                          <m:nor/>
                        </m:rPr>
                        <a:rPr lang="cs-CZ" sz="2400" i="1" dirty="0" smtClean="0">
                          <a:latin typeface="Cambria Math" pitchFamily="18" charset="0"/>
                          <a:ea typeface="Cambria Math" pitchFamily="18" charset="0"/>
                          <a:sym typeface="Symbol"/>
                        </a:rPr>
                        <m:t>=</m:t>
                      </m:r>
                      <m:r>
                        <m:rPr>
                          <m:nor/>
                        </m:rPr>
                        <a:rPr lang="cs-CZ" sz="2400" i="1" dirty="0">
                          <a:sym typeface="Symbol"/>
                        </a:rPr>
                        <m:t></m:t>
                      </m:r>
                    </m:oMath>
                  </m:oMathPara>
                </a14:m>
                <a:endParaRPr lang="cs-CZ" sz="2400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5271591"/>
                <a:ext cx="861133" cy="461665"/>
              </a:xfrm>
              <a:prstGeom prst="rect">
                <a:avLst/>
              </a:prstGeom>
              <a:blipFill rotWithShape="1">
                <a:blip r:embed="rId8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blouk 2"/>
          <p:cNvSpPr/>
          <p:nvPr/>
        </p:nvSpPr>
        <p:spPr bwMode="auto">
          <a:xfrm rot="13938347">
            <a:off x="2805862" y="3304701"/>
            <a:ext cx="1064632" cy="1052028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0" name="Oblouk 59"/>
          <p:cNvSpPr/>
          <p:nvPr/>
        </p:nvSpPr>
        <p:spPr bwMode="auto">
          <a:xfrm rot="13938347">
            <a:off x="7134526" y="3168637"/>
            <a:ext cx="1064632" cy="1052028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224110" y="3453337"/>
            <a:ext cx="444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ym typeface="Symbol"/>
              </a:rPr>
              <a:t></a:t>
            </a:r>
            <a:endParaRPr lang="cs-CZ" sz="2400" b="1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2874210" y="3573016"/>
            <a:ext cx="444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ym typeface="Symbol"/>
              </a:rPr>
              <a:t></a:t>
            </a:r>
            <a:endParaRPr lang="cs-CZ" sz="2400" b="1" dirty="0"/>
          </a:p>
        </p:txBody>
      </p:sp>
      <p:sp>
        <p:nvSpPr>
          <p:cNvPr id="65" name="Oblouk 64"/>
          <p:cNvSpPr/>
          <p:nvPr/>
        </p:nvSpPr>
        <p:spPr bwMode="auto">
          <a:xfrm rot="13938347">
            <a:off x="7126206" y="3158154"/>
            <a:ext cx="1064632" cy="1052028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Oblouk 65"/>
          <p:cNvSpPr/>
          <p:nvPr/>
        </p:nvSpPr>
        <p:spPr bwMode="auto">
          <a:xfrm rot="13938347">
            <a:off x="2805861" y="3322422"/>
            <a:ext cx="1064632" cy="1052028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15580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6" grpId="0"/>
      <p:bldP spid="28" grpId="0"/>
      <p:bldP spid="30" grpId="0"/>
      <p:bldP spid="32" grpId="0"/>
      <p:bldP spid="38" grpId="0"/>
      <p:bldP spid="39" grpId="0"/>
      <p:bldP spid="37" grpId="0"/>
      <p:bldP spid="5" grpId="0"/>
      <p:bldP spid="47" grpId="0"/>
      <p:bldP spid="48" grpId="0"/>
      <p:bldP spid="49" grpId="0"/>
      <p:bldP spid="50" grpId="0"/>
      <p:bldP spid="51" grpId="0"/>
      <p:bldP spid="52" grpId="0"/>
      <p:bldP spid="56" grpId="0"/>
      <p:bldP spid="57" grpId="0"/>
      <p:bldP spid="58" grpId="0"/>
      <p:bldP spid="59" grpId="0"/>
      <p:bldP spid="18" grpId="0"/>
      <p:bldP spid="2" grpId="0" animBg="1"/>
      <p:bldP spid="40" grpId="0" animBg="1"/>
      <p:bldP spid="46" grpId="0" animBg="1"/>
      <p:bldP spid="61" grpId="0" animBg="1"/>
      <p:bldP spid="44" grpId="0"/>
      <p:bldP spid="3" grpId="0" animBg="1"/>
      <p:bldP spid="60" grpId="0" animBg="1"/>
      <p:bldP spid="4" grpId="0"/>
      <p:bldP spid="64" grpId="0"/>
      <p:bldP spid="65" grpId="0" animBg="1"/>
      <p:bldP spid="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14313"/>
            <a:ext cx="8260407" cy="1462087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cs-CZ" dirty="0" smtClean="0"/>
              <a:t>Podobnost trojúhelníků</a:t>
            </a:r>
            <a:br>
              <a:rPr lang="cs-CZ" dirty="0" smtClean="0"/>
            </a:br>
            <a:r>
              <a:rPr lang="cs-CZ" sz="3200" dirty="0" smtClean="0"/>
              <a:t>Podobnost trojúhelníků</a:t>
            </a:r>
            <a:endParaRPr lang="cs-CZ" sz="32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4911255" y="4221088"/>
            <a:ext cx="524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7750429" y="3976887"/>
            <a:ext cx="427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6540167" y="1936438"/>
            <a:ext cx="514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381942" y="4149080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2915816" y="3861048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1763688" y="2204864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2808969" y="2477769"/>
                <a:ext cx="301348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𝑨𝑩𝑪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~∆</m:t>
                      </m:r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𝑹𝑺𝑻</m:t>
                      </m:r>
                    </m:oMath>
                  </m:oMathPara>
                </a14:m>
                <a:endParaRPr lang="cs-CZ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8969" y="2477769"/>
                <a:ext cx="3013487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/>
          <p:cNvSpPr txBox="1"/>
          <p:nvPr/>
        </p:nvSpPr>
        <p:spPr>
          <a:xfrm>
            <a:off x="2946302" y="1788117"/>
            <a:ext cx="22273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Věta </a:t>
            </a:r>
            <a:r>
              <a:rPr lang="cs-CZ" sz="3200" b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uu</a:t>
            </a:r>
            <a:r>
              <a:rPr lang="cs-CZ" sz="32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endParaRPr lang="cs-CZ" sz="32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8" name="Přímá spojnice 7"/>
          <p:cNvCxnSpPr>
            <a:cxnSpLocks noChangeAspect="1"/>
          </p:cNvCxnSpPr>
          <p:nvPr/>
        </p:nvCxnSpPr>
        <p:spPr bwMode="auto">
          <a:xfrm flipV="1">
            <a:off x="573646" y="2487238"/>
            <a:ext cx="1298993" cy="17338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Přímá spojnice 40"/>
          <p:cNvCxnSpPr/>
          <p:nvPr/>
        </p:nvCxnSpPr>
        <p:spPr bwMode="auto">
          <a:xfrm flipV="1">
            <a:off x="5106208" y="2357890"/>
            <a:ext cx="1443325" cy="19265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Přímá spojnice 9"/>
          <p:cNvCxnSpPr>
            <a:cxnSpLocks noChangeAspect="1"/>
          </p:cNvCxnSpPr>
          <p:nvPr/>
        </p:nvCxnSpPr>
        <p:spPr bwMode="auto">
          <a:xfrm flipV="1">
            <a:off x="553143" y="3890524"/>
            <a:ext cx="2527482" cy="3380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Přímá spojnice 42"/>
          <p:cNvCxnSpPr/>
          <p:nvPr/>
        </p:nvCxnSpPr>
        <p:spPr bwMode="auto">
          <a:xfrm flipV="1">
            <a:off x="5136009" y="3908738"/>
            <a:ext cx="2808314" cy="3756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Přímá spojnice 15"/>
          <p:cNvCxnSpPr>
            <a:cxnSpLocks noChangeAspect="1"/>
          </p:cNvCxnSpPr>
          <p:nvPr/>
        </p:nvCxnSpPr>
        <p:spPr bwMode="auto">
          <a:xfrm>
            <a:off x="1872117" y="2491421"/>
            <a:ext cx="1228490" cy="13929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Přímá spojnice 44"/>
          <p:cNvCxnSpPr/>
          <p:nvPr/>
        </p:nvCxnSpPr>
        <p:spPr bwMode="auto">
          <a:xfrm>
            <a:off x="6558522" y="2349258"/>
            <a:ext cx="1364988" cy="15476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ovéPole 46"/>
          <p:cNvSpPr txBox="1"/>
          <p:nvPr/>
        </p:nvSpPr>
        <p:spPr>
          <a:xfrm>
            <a:off x="1060854" y="2915750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2593930" y="2955774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1700498" y="3995772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5556870" y="2951808"/>
            <a:ext cx="311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7241016" y="2770157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6368966" y="4158538"/>
            <a:ext cx="34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3402643" y="4509120"/>
                <a:ext cx="261193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cs-CZ" sz="2400" dirty="0"/>
                            <m:t>∢</m:t>
                          </m:r>
                          <m:r>
                            <a:rPr lang="cs-CZ" sz="2400" i="1" smtClean="0">
                              <a:latin typeface="Cambria Math"/>
                            </a:rPr>
                            <m:t>𝑇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𝑆𝑅</m:t>
                          </m:r>
                        </m:e>
                      </m:d>
                      <m:r>
                        <a:rPr lang="cs-CZ" sz="2400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</a:rPr>
                            <m:t>∢</m:t>
                          </m:r>
                          <m:r>
                            <a:rPr lang="cs-CZ" sz="2400" i="1" smtClean="0">
                              <a:latin typeface="Cambria Math"/>
                            </a:rPr>
                            <m:t>𝐶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𝐵𝐴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2643" y="4509120"/>
                <a:ext cx="2611933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ovéPole 56"/>
              <p:cNvSpPr txBox="1"/>
              <p:nvPr/>
            </p:nvSpPr>
            <p:spPr>
              <a:xfrm>
                <a:off x="6078863" y="4509120"/>
                <a:ext cx="261417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cs-CZ" sz="2400" dirty="0"/>
                            <m:t>∢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𝑇𝑅𝑆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</a:rPr>
                            <m:t>∢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𝐶𝐴𝐵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7" name="TextovéPole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863" y="4509120"/>
                <a:ext cx="2614177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58"/>
              <p:cNvSpPr txBox="1"/>
              <p:nvPr/>
            </p:nvSpPr>
            <p:spPr>
              <a:xfrm>
                <a:off x="4222937" y="5013175"/>
                <a:ext cx="85311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2400" i="1" dirty="0">
                          <a:sym typeface="Symbol"/>
                        </a:rPr>
                        <m:t></m:t>
                      </m:r>
                      <m:r>
                        <m:rPr>
                          <m:nor/>
                        </m:rPr>
                        <a:rPr lang="cs-CZ" sz="2400" i="1" dirty="0">
                          <a:latin typeface="Cambria Math" pitchFamily="18" charset="0"/>
                          <a:ea typeface="Cambria Math" pitchFamily="18" charset="0"/>
                          <a:sym typeface="Symbol"/>
                        </a:rPr>
                        <m:t>=</m:t>
                      </m:r>
                      <m:r>
                        <m:rPr>
                          <m:nor/>
                        </m:rPr>
                        <a:rPr lang="cs-CZ" sz="2400" i="1" dirty="0">
                          <a:sym typeface="Symbol"/>
                        </a:rPr>
                        <m:t></m:t>
                      </m:r>
                    </m:oMath>
                  </m:oMathPara>
                </a14:m>
                <a:endParaRPr lang="cs-CZ" sz="2400" i="1" dirty="0"/>
              </a:p>
            </p:txBody>
          </p:sp>
        </mc:Choice>
        <mc:Fallback xmlns="">
          <p:sp>
            <p:nvSpPr>
              <p:cNvPr id="59" name="TextovéPole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2937" y="5013175"/>
                <a:ext cx="853119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ovéPole 17"/>
          <p:cNvSpPr txBox="1"/>
          <p:nvPr/>
        </p:nvSpPr>
        <p:spPr>
          <a:xfrm>
            <a:off x="1" y="5661248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Každé dva trojúhelníky, které se shodují ve dvou úhlech, </a:t>
            </a:r>
            <a:r>
              <a:rPr lang="cs-CZ" sz="2400" b="1" dirty="0" smtClean="0">
                <a:solidFill>
                  <a:srgbClr val="FF0000"/>
                </a:solidFill>
              </a:rPr>
              <a:t/>
            </a:r>
            <a:br>
              <a:rPr lang="cs-CZ" sz="2400" b="1" dirty="0" smtClean="0">
                <a:solidFill>
                  <a:srgbClr val="FF0000"/>
                </a:solidFill>
              </a:rPr>
            </a:br>
            <a:r>
              <a:rPr lang="cs-CZ" sz="2400" b="1" dirty="0" smtClean="0">
                <a:solidFill>
                  <a:srgbClr val="FF0000"/>
                </a:solidFill>
              </a:rPr>
              <a:t>jsou </a:t>
            </a:r>
            <a:r>
              <a:rPr lang="cs-CZ" sz="2400" b="1" dirty="0">
                <a:solidFill>
                  <a:srgbClr val="FF0000"/>
                </a:solidFill>
              </a:rPr>
              <a:t>podobné.</a:t>
            </a:r>
          </a:p>
        </p:txBody>
      </p:sp>
      <p:sp>
        <p:nvSpPr>
          <p:cNvPr id="2" name="Oblouk 1"/>
          <p:cNvSpPr/>
          <p:nvPr/>
        </p:nvSpPr>
        <p:spPr bwMode="auto">
          <a:xfrm rot="895705">
            <a:off x="438792" y="3437460"/>
            <a:ext cx="1170401" cy="1015539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Oblouk 39"/>
          <p:cNvSpPr/>
          <p:nvPr/>
        </p:nvSpPr>
        <p:spPr bwMode="auto">
          <a:xfrm rot="895705">
            <a:off x="5003558" y="3470556"/>
            <a:ext cx="1170401" cy="1015539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Oblouk 45"/>
          <p:cNvSpPr/>
          <p:nvPr/>
        </p:nvSpPr>
        <p:spPr bwMode="auto">
          <a:xfrm rot="895705">
            <a:off x="5003557" y="3470556"/>
            <a:ext cx="1170401" cy="1015539"/>
          </a:xfrm>
          <a:prstGeom prst="arc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Oblouk 60"/>
          <p:cNvSpPr/>
          <p:nvPr/>
        </p:nvSpPr>
        <p:spPr bwMode="auto">
          <a:xfrm rot="895705">
            <a:off x="444541" y="3429295"/>
            <a:ext cx="1170401" cy="1015539"/>
          </a:xfrm>
          <a:prstGeom prst="arc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976512" y="3573016"/>
            <a:ext cx="342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ym typeface="Symbol"/>
              </a:rPr>
              <a:t></a:t>
            </a:r>
            <a:endParaRPr lang="cs-CZ" sz="2400" b="1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5519514" y="3659692"/>
            <a:ext cx="342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ym typeface="Symbol"/>
              </a:rPr>
              <a:t></a:t>
            </a:r>
            <a:endParaRPr lang="cs-CZ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6968859" y="5013176"/>
                <a:ext cx="84350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2400" dirty="0">
                          <a:sym typeface="Symbol"/>
                        </a:rPr>
                        <m:t></m:t>
                      </m:r>
                      <m:r>
                        <m:rPr>
                          <m:nor/>
                        </m:rPr>
                        <a:rPr lang="cs-CZ" sz="2400" i="1" dirty="0" smtClean="0">
                          <a:latin typeface="Cambria Math" pitchFamily="18" charset="0"/>
                          <a:ea typeface="Cambria Math" pitchFamily="18" charset="0"/>
                          <a:sym typeface="Symbol"/>
                        </a:rPr>
                        <m:t>=</m:t>
                      </m:r>
                      <m:r>
                        <m:rPr>
                          <m:nor/>
                        </m:rPr>
                        <a:rPr lang="cs-CZ" sz="2400" i="1" dirty="0">
                          <a:latin typeface="Cambria Math" pitchFamily="18" charset="0"/>
                          <a:ea typeface="Cambria Math" pitchFamily="18" charset="0"/>
                          <a:sym typeface="Symbol"/>
                        </a:rPr>
                        <m:t></m:t>
                      </m:r>
                    </m:oMath>
                  </m:oMathPara>
                </a14:m>
                <a:endParaRPr lang="cs-CZ" sz="2400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8859" y="5013176"/>
                <a:ext cx="843501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blouk 2"/>
          <p:cNvSpPr/>
          <p:nvPr/>
        </p:nvSpPr>
        <p:spPr bwMode="auto">
          <a:xfrm rot="13938347">
            <a:off x="2305400" y="3133678"/>
            <a:ext cx="1064632" cy="1052028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0" name="Oblouk 59"/>
          <p:cNvSpPr/>
          <p:nvPr/>
        </p:nvSpPr>
        <p:spPr bwMode="auto">
          <a:xfrm rot="13938347">
            <a:off x="7134526" y="3168637"/>
            <a:ext cx="1064632" cy="1052028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224110" y="3453337"/>
            <a:ext cx="444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ym typeface="Symbol"/>
              </a:rPr>
              <a:t></a:t>
            </a:r>
            <a:endParaRPr lang="cs-CZ" sz="2400" b="1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2471582" y="3463818"/>
            <a:ext cx="444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ym typeface="Symbol"/>
              </a:rPr>
              <a:t></a:t>
            </a:r>
            <a:endParaRPr lang="cs-CZ" sz="2400" b="1" dirty="0"/>
          </a:p>
        </p:txBody>
      </p:sp>
      <p:sp>
        <p:nvSpPr>
          <p:cNvPr id="65" name="Oblouk 64"/>
          <p:cNvSpPr/>
          <p:nvPr/>
        </p:nvSpPr>
        <p:spPr bwMode="auto">
          <a:xfrm rot="13938347">
            <a:off x="7126206" y="3158154"/>
            <a:ext cx="1064632" cy="1052028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Oblouk 65"/>
          <p:cNvSpPr/>
          <p:nvPr/>
        </p:nvSpPr>
        <p:spPr bwMode="auto">
          <a:xfrm rot="13938347">
            <a:off x="2305398" y="3133678"/>
            <a:ext cx="1064632" cy="1052028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00823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30" grpId="0"/>
      <p:bldP spid="32" grpId="0"/>
      <p:bldP spid="38" grpId="0"/>
      <p:bldP spid="39" grpId="0"/>
      <p:bldP spid="37" grpId="0"/>
      <p:bldP spid="5" grpId="0"/>
      <p:bldP spid="47" grpId="0"/>
      <p:bldP spid="48" grpId="0"/>
      <p:bldP spid="49" grpId="0"/>
      <p:bldP spid="50" grpId="0"/>
      <p:bldP spid="51" grpId="0"/>
      <p:bldP spid="52" grpId="0"/>
      <p:bldP spid="56" grpId="0"/>
      <p:bldP spid="57" grpId="0"/>
      <p:bldP spid="59" grpId="0"/>
      <p:bldP spid="18" grpId="0"/>
      <p:bldP spid="2" grpId="0" animBg="1"/>
      <p:bldP spid="40" grpId="0" animBg="1"/>
      <p:bldP spid="46" grpId="0" animBg="1"/>
      <p:bldP spid="61" grpId="0" animBg="1"/>
      <p:bldP spid="44" grpId="0"/>
      <p:bldP spid="3" grpId="0" animBg="1"/>
      <p:bldP spid="60" grpId="0" animBg="1"/>
      <p:bldP spid="4" grpId="0"/>
      <p:bldP spid="64" grpId="0"/>
      <p:bldP spid="65" grpId="0" animBg="1"/>
      <p:bldP spid="6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14313"/>
            <a:ext cx="8260407" cy="1462087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cs-CZ" dirty="0" smtClean="0"/>
              <a:t>Podobnost</a:t>
            </a:r>
            <a:br>
              <a:rPr lang="cs-CZ" dirty="0" smtClean="0"/>
            </a:br>
            <a:r>
              <a:rPr lang="cs-CZ" sz="3200" dirty="0" smtClean="0"/>
              <a:t>Příklad č. 1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0" y="2060848"/>
                <a:ext cx="9144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b="1" dirty="0" smtClean="0"/>
                  <a:t>1) Určete, zda jsou trojúhelníky ABC 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𝑨𝑩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𝟗</m:t>
                    </m:r>
                    <m:r>
                      <a:rPr lang="cs-CZ" sz="2000" b="1" i="1" smtClean="0">
                        <a:latin typeface="Cambria Math"/>
                      </a:rPr>
                      <m:t> </m:t>
                    </m:r>
                    <m:r>
                      <a:rPr lang="cs-CZ" sz="2000" b="1" i="1" smtClean="0">
                        <a:latin typeface="Cambria Math"/>
                      </a:rPr>
                      <m:t>𝒄𝒎</m:t>
                    </m:r>
                    <m:r>
                      <a:rPr lang="cs-CZ" sz="2000" b="1" i="1" smtClean="0">
                        <a:latin typeface="Cambria Math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𝑩𝑪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𝟔</m:t>
                    </m:r>
                    <m:r>
                      <a:rPr lang="cs-CZ" sz="2000" b="1" i="1" smtClean="0">
                        <a:latin typeface="Cambria Math"/>
                      </a:rPr>
                      <m:t> </m:t>
                    </m:r>
                    <m:r>
                      <a:rPr lang="cs-CZ" sz="2000" b="1" i="1" smtClean="0">
                        <a:latin typeface="Cambria Math"/>
                      </a:rPr>
                      <m:t>𝒄𝒎</m:t>
                    </m:r>
                    <m:r>
                      <a:rPr lang="cs-CZ" sz="2000" b="1" i="1" smtClean="0">
                        <a:latin typeface="Cambria Math"/>
                      </a:rPr>
                      <m:t>,</m:t>
                    </m:r>
                  </m:oMath>
                </a14:m>
                <a:r>
                  <a:rPr lang="cs-CZ" sz="2000" b="1" i="1" dirty="0" smtClean="0">
                    <a:latin typeface="Cambria Math"/>
                  </a:rPr>
                  <a:t/>
                </a:r>
                <a:br>
                  <a:rPr lang="cs-CZ" sz="2000" b="1" i="1" dirty="0" smtClean="0">
                    <a:latin typeface="Cambria Math"/>
                  </a:rPr>
                </a:br>
                <a:r>
                  <a:rPr lang="cs-CZ" sz="2000" b="1" i="1" dirty="0" smtClean="0">
                    <a:latin typeface="Cambria Math"/>
                  </a:rPr>
                  <a:t>    </a:t>
                </a:r>
                <a14:m>
                  <m:oMath xmlns:m="http://schemas.openxmlformats.org/officeDocument/2006/math">
                    <m:r>
                      <a:rPr lang="cs-CZ" sz="2000" b="1" i="1" smtClean="0">
                        <a:latin typeface="Cambria Math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𝑨𝑪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𝟏𝟐</m:t>
                    </m:r>
                    <m:r>
                      <a:rPr lang="cs-CZ" sz="2000" b="1" i="1" smtClean="0">
                        <a:latin typeface="Cambria Math"/>
                      </a:rPr>
                      <m:t>𝒄𝒎</m:t>
                    </m:r>
                  </m:oMath>
                </a14:m>
                <a:r>
                  <a:rPr lang="cs-CZ" sz="2000" b="1" dirty="0" smtClean="0"/>
                  <a:t>) a PQR </a:t>
                </a:r>
                <a:r>
                  <a:rPr lang="cs-CZ" sz="2000" b="1" dirty="0"/>
                  <a:t>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𝑷𝑸</m:t>
                        </m:r>
                      </m:e>
                    </m:d>
                    <m:r>
                      <a:rPr lang="cs-CZ" sz="2000" b="1" i="1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𝟔</m:t>
                    </m:r>
                    <m:r>
                      <a:rPr lang="cs-CZ" sz="2000" b="1" i="1">
                        <a:latin typeface="Cambria Math"/>
                      </a:rPr>
                      <m:t> </m:t>
                    </m:r>
                    <m:r>
                      <a:rPr lang="cs-CZ" sz="2000" b="1" i="1">
                        <a:latin typeface="Cambria Math"/>
                      </a:rPr>
                      <m:t>𝒄𝒎</m:t>
                    </m:r>
                    <m:r>
                      <a:rPr lang="cs-CZ" sz="2000" b="1" i="1">
                        <a:latin typeface="Cambria Math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𝑸𝑹</m:t>
                        </m:r>
                      </m:e>
                    </m:d>
                    <m:r>
                      <a:rPr lang="cs-CZ" sz="2000" b="1" i="1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𝟒</m:t>
                    </m:r>
                    <m:r>
                      <a:rPr lang="cs-CZ" sz="2000" b="1" i="1">
                        <a:latin typeface="Cambria Math"/>
                      </a:rPr>
                      <m:t> </m:t>
                    </m:r>
                    <m:r>
                      <a:rPr lang="cs-CZ" sz="2000" b="1" i="1">
                        <a:latin typeface="Cambria Math"/>
                      </a:rPr>
                      <m:t>𝒄𝒎</m:t>
                    </m:r>
                    <m:r>
                      <a:rPr lang="cs-CZ" sz="2000" b="1" i="1" smtClean="0">
                        <a:latin typeface="Cambria Math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cs-CZ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1" i="1" smtClean="0">
                            <a:latin typeface="Cambria Math"/>
                          </a:rPr>
                          <m:t>𝑷𝑹</m:t>
                        </m:r>
                      </m:e>
                    </m:d>
                    <m:r>
                      <a:rPr lang="cs-CZ" sz="2000" b="1" i="1" smtClean="0">
                        <a:latin typeface="Cambria Math"/>
                      </a:rPr>
                      <m:t>=</m:t>
                    </m:r>
                    <m:r>
                      <a:rPr lang="cs-CZ" sz="2000" b="1" i="1" smtClean="0">
                        <a:latin typeface="Cambria Math"/>
                      </a:rPr>
                      <m:t>𝟖</m:t>
                    </m:r>
                    <m:r>
                      <a:rPr lang="cs-CZ" sz="2000" b="1" i="1" smtClean="0">
                        <a:latin typeface="Cambria Math"/>
                      </a:rPr>
                      <m:t> </m:t>
                    </m:r>
                    <m:r>
                      <a:rPr lang="cs-CZ" sz="2000" b="1" i="1" smtClean="0">
                        <a:latin typeface="Cambria Math"/>
                      </a:rPr>
                      <m:t>𝒄𝒎</m:t>
                    </m:r>
                  </m:oMath>
                </a14:m>
                <a:r>
                  <a:rPr lang="cs-CZ" sz="2000" b="1" dirty="0"/>
                  <a:t>)</a:t>
                </a:r>
                <a:r>
                  <a:rPr lang="cs-CZ" sz="2000" b="1" dirty="0" smtClean="0"/>
                  <a:t> podobné </a:t>
                </a:r>
                <a:br>
                  <a:rPr lang="cs-CZ" sz="2000" b="1" dirty="0" smtClean="0"/>
                </a:br>
                <a:r>
                  <a:rPr lang="cs-CZ" sz="2000" b="1" dirty="0" smtClean="0"/>
                  <a:t>    </a:t>
                </a:r>
                <a:r>
                  <a:rPr lang="cs-CZ" sz="2000" b="1" u="sng" dirty="0" smtClean="0"/>
                  <a:t>a pokud ano, podobnost zapište a určete poměr podobnosti.	</a:t>
                </a:r>
                <a:endParaRPr lang="cs-CZ" sz="2000" b="1" u="sng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060848"/>
                <a:ext cx="9144000" cy="1015663"/>
              </a:xfrm>
              <a:prstGeom prst="rect">
                <a:avLst/>
              </a:prstGeom>
              <a:blipFill rotWithShape="1">
                <a:blip r:embed="rId2"/>
                <a:stretch>
                  <a:fillRect l="-667" t="-2395" b="-101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238834" y="4219812"/>
                <a:ext cx="3537734" cy="728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/>
                        </a:rPr>
                        <m:t>𝒌</m:t>
                      </m:r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cs-CZ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/>
                                </a:rPr>
                                <m:t>𝑷𝑸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/>
                                </a:rPr>
                                <m:t>𝑨𝑩</m:t>
                              </m:r>
                            </m:e>
                          </m:d>
                        </m:den>
                      </m:f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</a:rPr>
                            <m:t>𝟔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</a:rPr>
                            <m:t>𝟗</m:t>
                          </m:r>
                        </m:den>
                      </m:f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834" y="4219812"/>
                <a:ext cx="3537734" cy="7286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4676449" y="5631401"/>
                <a:ext cx="1301119" cy="815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𝒌</m:t>
                      </m:r>
                      <m:r>
                        <a:rPr lang="cs-CZ" sz="24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 = </m:t>
                      </m:r>
                      <m:f>
                        <m:fPr>
                          <m:ctrlPr>
                            <a:rPr lang="cs-CZ" sz="24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cs-CZ" sz="24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cs-CZ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449" y="5631401"/>
                <a:ext cx="1301119" cy="81567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3739576" y="4991312"/>
                <a:ext cx="3174866" cy="64633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𝐀𝐁𝐂</m:t>
                      </m:r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~∆</m:t>
                      </m:r>
                      <m:r>
                        <a:rPr lang="cs-CZ" sz="36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𝐏𝐐𝐑</m:t>
                      </m:r>
                    </m:oMath>
                  </m:oMathPara>
                </a14:m>
                <a:endParaRPr lang="cs-CZ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576" y="4991312"/>
                <a:ext cx="3174866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6350"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251520" y="4959750"/>
                <a:ext cx="3537734" cy="728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/>
                        </a:rPr>
                        <m:t>𝒌</m:t>
                      </m:r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cs-CZ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/>
                                </a:rPr>
                                <m:t>𝑸𝑹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/>
                                </a:rPr>
                                <m:t>𝑩𝑪</m:t>
                              </m:r>
                            </m:e>
                          </m:d>
                        </m:den>
                      </m:f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</a:rPr>
                            <m:t>𝟔</m:t>
                          </m:r>
                        </m:den>
                      </m:f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59750"/>
                <a:ext cx="3537734" cy="72866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Přímá spojnice 7"/>
          <p:cNvCxnSpPr/>
          <p:nvPr/>
        </p:nvCxnSpPr>
        <p:spPr bwMode="auto">
          <a:xfrm>
            <a:off x="313329" y="4133881"/>
            <a:ext cx="3388743" cy="0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242178" y="5683062"/>
                <a:ext cx="3537734" cy="728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/>
                        </a:rPr>
                        <m:t>𝒌</m:t>
                      </m:r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cs-CZ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/>
                                </a:rPr>
                                <m:t>𝑹𝑷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/>
                                </a:rPr>
                                <m:t>𝑪𝑨</m:t>
                              </m:r>
                            </m:e>
                          </m:d>
                        </m:den>
                      </m:f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</a:rPr>
                            <m:t>𝟖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</a:rPr>
                            <m:t>𝟏𝟐</m:t>
                          </m:r>
                        </m:den>
                      </m:f>
                      <m:r>
                        <a:rPr lang="cs-CZ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78" y="5683062"/>
                <a:ext cx="3537734" cy="72866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196414" y="3109436"/>
                <a:ext cx="15361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</a:rPr>
                            <m:t>𝑨𝑩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>
                          <a:latin typeface="Cambria Math"/>
                        </a:rPr>
                        <m:t>𝟗</m:t>
                      </m:r>
                      <m:r>
                        <a:rPr lang="cs-CZ" b="1" i="1">
                          <a:latin typeface="Cambria Math"/>
                        </a:rPr>
                        <m:t> </m:t>
                      </m:r>
                      <m:r>
                        <a:rPr lang="cs-CZ" b="1" i="1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414" y="3109436"/>
                <a:ext cx="153619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191507" y="3428854"/>
                <a:ext cx="15281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</a:rPr>
                            <m:t>𝑩𝑪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>
                          <a:latin typeface="Cambria Math"/>
                        </a:rPr>
                        <m:t>𝟔</m:t>
                      </m:r>
                      <m:r>
                        <a:rPr lang="cs-CZ" b="1" i="1">
                          <a:latin typeface="Cambria Math"/>
                        </a:rPr>
                        <m:t> </m:t>
                      </m:r>
                      <m:r>
                        <a:rPr lang="cs-CZ" b="1" i="1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07" y="3428854"/>
                <a:ext cx="1528174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191507" y="3764549"/>
                <a:ext cx="16003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 smtClean="0">
                              <a:latin typeface="Cambria Math"/>
                            </a:rPr>
                            <m:t>𝑪𝑨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>
                          <a:latin typeface="Cambria Math"/>
                        </a:rPr>
                        <m:t>𝟏𝟐</m:t>
                      </m:r>
                      <m:r>
                        <a:rPr lang="cs-CZ" b="1" i="1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07" y="3764549"/>
                <a:ext cx="160031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2224336" y="3109436"/>
                <a:ext cx="15442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</a:rPr>
                            <m:t>𝑷𝑸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>
                          <a:latin typeface="Cambria Math"/>
                        </a:rPr>
                        <m:t>𝟔</m:t>
                      </m:r>
                      <m:r>
                        <a:rPr lang="cs-CZ" b="1" i="1">
                          <a:latin typeface="Cambria Math"/>
                        </a:rPr>
                        <m:t> </m:t>
                      </m:r>
                      <m:r>
                        <a:rPr lang="cs-CZ" b="1" i="1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4336" y="3109436"/>
                <a:ext cx="1544205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2234104" y="3428854"/>
                <a:ext cx="154580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/>
                            </a:rPr>
                            <m:t>𝑸𝑹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>
                          <a:latin typeface="Cambria Math"/>
                        </a:rPr>
                        <m:t>𝟒</m:t>
                      </m:r>
                      <m:r>
                        <a:rPr lang="cs-CZ" b="1" i="1">
                          <a:latin typeface="Cambria Math"/>
                        </a:rPr>
                        <m:t> </m:t>
                      </m:r>
                      <m:r>
                        <a:rPr lang="cs-CZ" b="1" i="1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4104" y="3428854"/>
                <a:ext cx="1545808" cy="369332"/>
              </a:xfrm>
              <a:prstGeom prst="rect">
                <a:avLst/>
              </a:prstGeom>
              <a:blipFill rotWithShape="1">
                <a:blip r:embed="rId12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2243722" y="3764549"/>
                <a:ext cx="15361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 smtClean="0">
                              <a:latin typeface="Cambria Math"/>
                            </a:rPr>
                            <m:t>𝑹𝑷</m:t>
                          </m:r>
                        </m:e>
                      </m:d>
                      <m:r>
                        <a:rPr lang="cs-CZ" b="1" i="1">
                          <a:latin typeface="Cambria Math"/>
                        </a:rPr>
                        <m:t>=</m:t>
                      </m:r>
                      <m:r>
                        <a:rPr lang="cs-CZ" b="1" i="1">
                          <a:latin typeface="Cambria Math"/>
                        </a:rPr>
                        <m:t>𝟖</m:t>
                      </m:r>
                      <m:r>
                        <a:rPr lang="cs-CZ" b="1" i="1">
                          <a:latin typeface="Cambria Math"/>
                        </a:rPr>
                        <m:t> </m:t>
                      </m:r>
                      <m:r>
                        <a:rPr lang="cs-CZ" b="1" i="1"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722" y="3764549"/>
                <a:ext cx="153619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Přímá spojnice se šipkou 12"/>
          <p:cNvCxnSpPr/>
          <p:nvPr/>
        </p:nvCxnSpPr>
        <p:spPr bwMode="auto">
          <a:xfrm>
            <a:off x="1804612" y="3356992"/>
            <a:ext cx="4631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Přímá spojnice se šipkou 19"/>
          <p:cNvCxnSpPr/>
          <p:nvPr/>
        </p:nvCxnSpPr>
        <p:spPr bwMode="auto">
          <a:xfrm>
            <a:off x="1804612" y="3645024"/>
            <a:ext cx="4631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Přímá spojnice se šipkou 20"/>
          <p:cNvCxnSpPr/>
          <p:nvPr/>
        </p:nvCxnSpPr>
        <p:spPr bwMode="auto">
          <a:xfrm>
            <a:off x="1804612" y="4005064"/>
            <a:ext cx="4631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Přímá spojnice 21"/>
          <p:cNvCxnSpPr/>
          <p:nvPr/>
        </p:nvCxnSpPr>
        <p:spPr bwMode="auto">
          <a:xfrm>
            <a:off x="191507" y="6411723"/>
            <a:ext cx="3388743" cy="0"/>
          </a:xfrm>
          <a:prstGeom prst="lin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2657956" y="3804009"/>
            <a:ext cx="10441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0" dirty="0" smtClean="0"/>
              <a:t>}</a:t>
            </a:r>
            <a:endParaRPr lang="cs-CZ" sz="16000" dirty="0"/>
          </a:p>
        </p:txBody>
      </p:sp>
    </p:spTree>
    <p:extLst>
      <p:ext uri="{BB962C8B-B14F-4D97-AF65-F5344CB8AC3E}">
        <p14:creationId xmlns:p14="http://schemas.microsoft.com/office/powerpoint/2010/main" val="134992608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6" grpId="0"/>
      <p:bldP spid="31" grpId="0"/>
      <p:bldP spid="37" grpId="0"/>
      <p:bldP spid="25" grpId="0"/>
      <p:bldP spid="11" grpId="0"/>
      <p:bldP spid="2" grpId="0"/>
      <p:bldP spid="3" grpId="0"/>
      <p:bldP spid="4" grpId="0"/>
      <p:bldP spid="6" grpId="0"/>
      <p:bldP spid="9" grpId="0"/>
      <p:bldP spid="10" grpId="0"/>
      <p:bldP spid="15" grpId="0"/>
    </p:bldLst>
  </p:timing>
</p:sld>
</file>

<file path=ppt/theme/theme1.xml><?xml version="1.0" encoding="utf-8"?>
<a:theme xmlns:a="http://schemas.openxmlformats.org/drawingml/2006/main" name="Prezentace školení zaměstnanců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školení zaměstnanců</Template>
  <TotalTime>1760</TotalTime>
  <Words>1192</Words>
  <Application>Microsoft Office PowerPoint</Application>
  <PresentationFormat>Předvádění na obrazovce (4:3)</PresentationFormat>
  <Paragraphs>254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Prezentace školení zaměstnanců</vt:lpstr>
      <vt:lpstr>Podobnost trojúhelníků</vt:lpstr>
      <vt:lpstr>Podobnost trojúhelníků Matematická podobnost</vt:lpstr>
      <vt:lpstr>Podobnost trojúhelníků Shodnost trojúhelníků</vt:lpstr>
      <vt:lpstr>Podobnost trojúhelníků Podobnost trojúhelníků</vt:lpstr>
      <vt:lpstr>Podobnost trojúhelníků Shodnost trojúhelníků</vt:lpstr>
      <vt:lpstr>Podobnost trojúhelníků Podobnost trojúhelníků</vt:lpstr>
      <vt:lpstr>Podobnost trojúhelníků Shodnost trojúhelníků</vt:lpstr>
      <vt:lpstr>Podobnost trojúhelníků Podobnost trojúhelníků</vt:lpstr>
      <vt:lpstr>Podobnost Příklad č. 1</vt:lpstr>
      <vt:lpstr>Podobnost Příklad č. 2</vt:lpstr>
      <vt:lpstr>Podobnost Příklad č. 3</vt:lpstr>
      <vt:lpstr>Podobnost Příklad č. 4</vt:lpstr>
      <vt:lpstr>Podobnost Příklad č. 5</vt:lpstr>
      <vt:lpstr>Podobnost Příklad č. 6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Lineární rovnice se dvěma neznámými</dc:title>
  <dc:creator>Pedro</dc:creator>
  <cp:lastModifiedBy>Meznik</cp:lastModifiedBy>
  <cp:revision>271</cp:revision>
  <dcterms:created xsi:type="dcterms:W3CDTF">2012-01-02T08:14:14Z</dcterms:created>
  <dcterms:modified xsi:type="dcterms:W3CDTF">2012-02-28T09:48:00Z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TC010130221029</vt:lpwstr>
  </property>
</Properties>
</file>